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62" r:id="rId3"/>
    <p:sldId id="264" r:id="rId4"/>
    <p:sldId id="265" r:id="rId5"/>
    <p:sldId id="266" r:id="rId6"/>
    <p:sldId id="267" r:id="rId7"/>
    <p:sldId id="26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05.04.2019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680199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05.04.2019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22240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05.04.2019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0323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3D8A8D6-75D3-4B45-8BCA-E3BC32025DAA}" type="datetimeFigureOut">
              <a:rPr lang="ru-RU" smtClean="0"/>
              <a:t>05.04.2019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852081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D3D8A8D6-75D3-4B45-8BCA-E3BC32025DAA}" type="datetimeFigureOut">
              <a:rPr lang="ru-RU" smtClean="0"/>
              <a:t>05.04.2019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279643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3D8A8D6-75D3-4B45-8BCA-E3BC32025DAA}" type="datetimeFigureOut">
              <a:rPr lang="ru-RU" smtClean="0"/>
              <a:t>05.04.2019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1989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3D8A8D6-75D3-4B45-8BCA-E3BC32025DAA}" type="datetimeFigureOut">
              <a:rPr lang="ru-RU" smtClean="0"/>
              <a:t>05.04.2019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87578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3D8A8D6-75D3-4B45-8BCA-E3BC32025DAA}" type="datetimeFigureOut">
              <a:rPr lang="ru-RU" smtClean="0"/>
              <a:t>05.04.2019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423083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8A8D6-75D3-4B45-8BCA-E3BC32025DAA}" type="datetimeFigureOut">
              <a:rPr lang="ru-RU" smtClean="0"/>
              <a:t>05.04.2019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55071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3D8A8D6-75D3-4B45-8BCA-E3BC32025DAA}" type="datetimeFigureOut">
              <a:rPr lang="ru-RU" smtClean="0"/>
              <a:t>05.04.2019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173402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D3D8A8D6-75D3-4B45-8BCA-E3BC32025DAA}" type="datetimeFigureOut">
              <a:rPr lang="ru-RU" smtClean="0"/>
              <a:t>05.04.2019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3FCBDEA-C2D4-4E34-9F27-75577BA44E40}" type="slidenum">
              <a:rPr lang="ru-RU" smtClean="0"/>
              <a:t>‹#›</a:t>
            </a:fld>
            <a:endParaRPr lang="ru-RU"/>
          </a:p>
        </p:txBody>
      </p:sp>
    </p:spTree>
    <p:extLst>
      <p:ext uri="{BB962C8B-B14F-4D97-AF65-F5344CB8AC3E}">
        <p14:creationId xmlns:p14="http://schemas.microsoft.com/office/powerpoint/2010/main" val="397562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8A8D6-75D3-4B45-8BCA-E3BC32025DAA}" type="datetimeFigureOut">
              <a:rPr lang="ru-RU" smtClean="0"/>
              <a:t>05.04.2019</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CBDEA-C2D4-4E34-9F27-75577BA44E40}" type="slidenum">
              <a:rPr lang="ru-RU" smtClean="0"/>
              <a:t>‹#›</a:t>
            </a:fld>
            <a:endParaRPr lang="ru-RU"/>
          </a:p>
        </p:txBody>
      </p:sp>
    </p:spTree>
    <p:extLst>
      <p:ext uri="{BB962C8B-B14F-4D97-AF65-F5344CB8AC3E}">
        <p14:creationId xmlns:p14="http://schemas.microsoft.com/office/powerpoint/2010/main" val="2591841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0C50FB-389E-4975-919E-37AFC061542E}"/>
              </a:ext>
            </a:extLst>
          </p:cNvPr>
          <p:cNvSpPr txBox="1"/>
          <p:nvPr/>
        </p:nvSpPr>
        <p:spPr>
          <a:xfrm>
            <a:off x="5676902" y="160537"/>
            <a:ext cx="5580254" cy="593326"/>
          </a:xfrm>
          <a:prstGeom prst="rect">
            <a:avLst/>
          </a:prstGeom>
        </p:spPr>
        <p:txBody>
          <a:bodyPr vert="horz" lIns="91440" tIns="45720" rIns="91440" bIns="45720" rtlCol="0" anchor="ctr">
            <a:normAutofit fontScale="77500" lnSpcReduction="20000"/>
          </a:bodyPr>
          <a:lstStyle/>
          <a:p>
            <a:pPr defTabSz="914400">
              <a:lnSpc>
                <a:spcPct val="90000"/>
              </a:lnSpc>
              <a:spcBef>
                <a:spcPct val="0"/>
              </a:spcBef>
              <a:spcAft>
                <a:spcPts val="600"/>
              </a:spcAft>
            </a:pPr>
            <a:r>
              <a:rPr lang="ru-RU" sz="4400" b="1" u="sng" kern="1200" dirty="0">
                <a:solidFill>
                  <a:schemeClr val="tx1"/>
                </a:solidFill>
                <a:latin typeface="+mj-lt"/>
                <a:ea typeface="+mj-ea"/>
                <a:cs typeface="+mj-cs"/>
              </a:rPr>
              <a:t>Экскурсия по Древнему Риму</a:t>
            </a:r>
            <a:endParaRPr lang="en-US" sz="4400" b="1" u="sng"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AA2613D8-03A9-4A64-BF70-F9B5B6DD16E4}"/>
              </a:ext>
            </a:extLst>
          </p:cNvPr>
          <p:cNvSpPr txBox="1"/>
          <p:nvPr/>
        </p:nvSpPr>
        <p:spPr>
          <a:xfrm>
            <a:off x="167369" y="4314826"/>
            <a:ext cx="4718956" cy="2362200"/>
          </a:xfrm>
          <a:prstGeom prst="rect">
            <a:avLst/>
          </a:prstGeom>
        </p:spPr>
        <p:txBody>
          <a:bodyPr vert="horz" lIns="91440" tIns="45720" rIns="91440" bIns="45720" rtlCol="0" anchor="t">
            <a:normAutofit fontScale="92500"/>
          </a:bodyPr>
          <a:lstStyle/>
          <a:p>
            <a:pPr algn="just"/>
            <a:r>
              <a:rPr lang="ru-RU" sz="1200" dirty="0"/>
              <a:t>Рим является одним из самых древних городов на Земле. Сначала он располагался на восточном берегу Тибра. Его называли «вечным» или «городом на семи холмах». Рим действительно был построен на возвышенностях, которые были отделены друг от друга сравнительно глубокими, но небольшими по размеру долинами.</a:t>
            </a:r>
          </a:p>
          <a:p>
            <a:pPr algn="just"/>
            <a:r>
              <a:rPr lang="ru-RU" sz="1200" dirty="0"/>
              <a:t> </a:t>
            </a:r>
          </a:p>
          <a:p>
            <a:pPr algn="just"/>
            <a:r>
              <a:rPr lang="ru-RU" sz="1200" dirty="0"/>
              <a:t>Холмы Древнего Рима заселялись постепенно. Первым, где возникло поселение, был центральный из них - Палатин, затем </a:t>
            </a:r>
            <a:r>
              <a:rPr lang="ru-RU" sz="1200" dirty="0" err="1"/>
              <a:t>Эсквилин</a:t>
            </a:r>
            <a:r>
              <a:rPr lang="ru-RU" sz="1200" dirty="0"/>
              <a:t>, далее Капитолий и Квиринал, немного позже </a:t>
            </a:r>
            <a:r>
              <a:rPr lang="ru-RU" sz="1200" dirty="0" err="1"/>
              <a:t>Виминал</a:t>
            </a:r>
            <a:r>
              <a:rPr lang="ru-RU" sz="1200" dirty="0"/>
              <a:t>, </a:t>
            </a:r>
            <a:r>
              <a:rPr lang="ru-RU" sz="1200" dirty="0" err="1"/>
              <a:t>Целий</a:t>
            </a:r>
            <a:r>
              <a:rPr lang="ru-RU" sz="1200" dirty="0"/>
              <a:t> и </a:t>
            </a:r>
            <a:r>
              <a:rPr lang="ru-RU" sz="1200" dirty="0" err="1"/>
              <a:t>Авентин</a:t>
            </a:r>
            <a:r>
              <a:rPr lang="ru-RU" sz="1200" dirty="0"/>
              <a:t>. После того как все они были включены в черту города, римляне стали раз в год 11 декабря праздновать День </a:t>
            </a:r>
            <a:r>
              <a:rPr lang="ru-RU" sz="1200" dirty="0" err="1"/>
              <a:t>семихолмия</a:t>
            </a:r>
            <a:r>
              <a:rPr lang="ru-RU" sz="1200" dirty="0"/>
              <a:t>. Место, где было основано древнее поселение, имеет вулканическое происхождение. Высота холмов в среднем составляет около 40-50 м над уровнем реки.</a:t>
            </a:r>
          </a:p>
        </p:txBody>
      </p:sp>
      <p:pic>
        <p:nvPicPr>
          <p:cNvPr id="6" name="Рисунок 5" descr="Изображение выглядит как текст, карта&#10;&#10;Автоматически созданное описание">
            <a:extLst>
              <a:ext uri="{FF2B5EF4-FFF2-40B4-BE49-F238E27FC236}">
                <a16:creationId xmlns:a16="http://schemas.microsoft.com/office/drawing/2014/main" id="{46DFC91E-6D87-4F93-AC85-8781DCA7AC0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19676" y="876299"/>
            <a:ext cx="7087994" cy="5915025"/>
          </a:xfrm>
          <a:prstGeom prst="rect">
            <a:avLst/>
          </a:prstGeom>
        </p:spPr>
      </p:pic>
      <p:pic>
        <p:nvPicPr>
          <p:cNvPr id="7" name="Рисунок 6" descr="Изображение выглядит как текст, карта&#10;&#10;Автоматически созданное описание">
            <a:extLst>
              <a:ext uri="{FF2B5EF4-FFF2-40B4-BE49-F238E27FC236}">
                <a16:creationId xmlns:a16="http://schemas.microsoft.com/office/drawing/2014/main" id="{AE64C2A2-F1E8-456B-A7AD-8947ED4597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725" y="273083"/>
            <a:ext cx="4133850" cy="3969507"/>
          </a:xfrm>
          <a:prstGeom prst="rect">
            <a:avLst/>
          </a:prstGeom>
        </p:spPr>
      </p:pic>
    </p:spTree>
    <p:extLst>
      <p:ext uri="{BB962C8B-B14F-4D97-AF65-F5344CB8AC3E}">
        <p14:creationId xmlns:p14="http://schemas.microsoft.com/office/powerpoint/2010/main" val="134886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BC0E90-1F3E-4F29-904C-2E540E3D49EF}"/>
              </a:ext>
            </a:extLst>
          </p:cNvPr>
          <p:cNvSpPr txBox="1"/>
          <p:nvPr/>
        </p:nvSpPr>
        <p:spPr>
          <a:xfrm>
            <a:off x="4970109" y="484632"/>
            <a:ext cx="6730277" cy="629793"/>
          </a:xfrm>
          <a:prstGeom prst="rect">
            <a:avLst/>
          </a:prstGeom>
          <a:ln>
            <a:noFill/>
          </a:ln>
        </p:spPr>
        <p:txBody>
          <a:bodyPr vert="horz" lIns="91440" tIns="45720" rIns="91440" bIns="45720" rtlCol="0" anchor="ctr">
            <a:normAutofit fontScale="92500" lnSpcReduction="20000"/>
          </a:bodyPr>
          <a:lstStyle/>
          <a:p>
            <a:pPr defTabSz="914400">
              <a:lnSpc>
                <a:spcPct val="90000"/>
              </a:lnSpc>
              <a:spcBef>
                <a:spcPct val="0"/>
              </a:spcBef>
              <a:spcAft>
                <a:spcPts val="600"/>
              </a:spcAft>
            </a:pPr>
            <a:r>
              <a:rPr lang="ru-RU" sz="4800" b="1" dirty="0">
                <a:latin typeface="+mj-lt"/>
                <a:ea typeface="+mj-ea"/>
                <a:cs typeface="+mj-cs"/>
              </a:rPr>
              <a:t>Холм </a:t>
            </a:r>
            <a:r>
              <a:rPr lang="ru-RU" sz="4800" b="1" kern="1200" dirty="0">
                <a:solidFill>
                  <a:schemeClr val="tx1"/>
                </a:solidFill>
                <a:latin typeface="+mj-lt"/>
                <a:ea typeface="+mj-ea"/>
                <a:cs typeface="+mj-cs"/>
              </a:rPr>
              <a:t>Палатин</a:t>
            </a:r>
            <a:endParaRPr lang="ru-RU" sz="4800" kern="1200" dirty="0">
              <a:solidFill>
                <a:schemeClr val="tx1"/>
              </a:solidFill>
              <a:latin typeface="+mj-lt"/>
              <a:ea typeface="+mj-ea"/>
              <a:cs typeface="+mj-cs"/>
            </a:endParaRPr>
          </a:p>
        </p:txBody>
      </p:sp>
      <p:pic>
        <p:nvPicPr>
          <p:cNvPr id="20" name="Рисунок 19" descr="Изображение выглядит как здание&#10;&#10;Автоматически созданное описание">
            <a:extLst>
              <a:ext uri="{FF2B5EF4-FFF2-40B4-BE49-F238E27FC236}">
                <a16:creationId xmlns:a16="http://schemas.microsoft.com/office/drawing/2014/main" id="{5EE651F9-83EA-40CE-84E3-B9AFF2AA5F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4475130" cy="2232366"/>
          </a:xfrm>
          <a:prstGeom prst="rect">
            <a:avLst/>
          </a:prstGeom>
        </p:spPr>
      </p:pic>
      <p:pic>
        <p:nvPicPr>
          <p:cNvPr id="15" name="Рисунок 14" descr="Изображение выглядит как текст&#10;&#10;Автоматически созданное описание">
            <a:extLst>
              <a:ext uri="{FF2B5EF4-FFF2-40B4-BE49-F238E27FC236}">
                <a16:creationId xmlns:a16="http://schemas.microsoft.com/office/drawing/2014/main" id="{975FA21A-2FF8-4EE2-8644-D8A9883A1B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2325504"/>
            <a:ext cx="4475130" cy="2215527"/>
          </a:xfrm>
          <a:prstGeom prst="rect">
            <a:avLst/>
          </a:prstGeom>
        </p:spPr>
      </p:pic>
      <p:pic>
        <p:nvPicPr>
          <p:cNvPr id="17" name="Рисунок 16">
            <a:extLst>
              <a:ext uri="{FF2B5EF4-FFF2-40B4-BE49-F238E27FC236}">
                <a16:creationId xmlns:a16="http://schemas.microsoft.com/office/drawing/2014/main" id="{0E31B903-F5CA-4CE2-A6D5-08C838B08C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4634159"/>
            <a:ext cx="4475130" cy="2223841"/>
          </a:xfrm>
          <a:prstGeom prst="rect">
            <a:avLst/>
          </a:prstGeom>
        </p:spPr>
      </p:pic>
      <p:sp>
        <p:nvSpPr>
          <p:cNvPr id="7" name="TextBox 6">
            <a:extLst>
              <a:ext uri="{FF2B5EF4-FFF2-40B4-BE49-F238E27FC236}">
                <a16:creationId xmlns:a16="http://schemas.microsoft.com/office/drawing/2014/main" id="{4D8AD23D-1895-4FAA-9F80-9E45774B0FAB}"/>
              </a:ext>
            </a:extLst>
          </p:cNvPr>
          <p:cNvSpPr txBox="1"/>
          <p:nvPr/>
        </p:nvSpPr>
        <p:spPr>
          <a:xfrm>
            <a:off x="4970109" y="1639118"/>
            <a:ext cx="6730276" cy="4831352"/>
          </a:xfrm>
          <a:prstGeom prst="rect">
            <a:avLst/>
          </a:prstGeom>
        </p:spPr>
        <p:txBody>
          <a:bodyPr vert="horz" lIns="91440" tIns="45720" rIns="91440" bIns="45720" rtlCol="0">
            <a:normAutofit/>
          </a:bodyPr>
          <a:lstStyle/>
          <a:p>
            <a:pPr algn="just" defTabSz="914400">
              <a:spcAft>
                <a:spcPts val="600"/>
              </a:spcAft>
            </a:pPr>
            <a:r>
              <a:rPr lang="ru-RU" sz="1100" dirty="0"/>
              <a:t>Именно с него и началась история Вечного города. Согласно легенде, к подножию этого холма по водам Тибра приплыла корзина с младенцами – Ромулом и Ремом, которые и стали впоследствии основателями Древнего Рима. Здесь на берегу находилась пещера, где жила волчица, которая и вскормила братьев. Этот холм назван в честь богини </a:t>
            </a:r>
            <a:r>
              <a:rPr lang="ru-RU" sz="1100" dirty="0" err="1"/>
              <a:t>Палес</a:t>
            </a:r>
            <a:r>
              <a:rPr lang="ru-RU" sz="1100" dirty="0"/>
              <a:t> – покровительницы пастухов.</a:t>
            </a:r>
          </a:p>
          <a:p>
            <a:pPr algn="just" defTabSz="914400">
              <a:spcAft>
                <a:spcPts val="600"/>
              </a:spcAft>
            </a:pPr>
            <a:r>
              <a:rPr lang="ru-RU" sz="1100" dirty="0"/>
              <a:t>С тех пор, как был основан город, в этой части Древнего Рима всегда находился центр власти, где жили патриции, императоры и цари. Аристократы здесь возводили свои величественные дворцы – </a:t>
            </a:r>
            <a:r>
              <a:rPr lang="ru-RU" sz="1100" dirty="0" err="1"/>
              <a:t>Домусы</a:t>
            </a:r>
            <a:r>
              <a:rPr lang="ru-RU" sz="1100" dirty="0"/>
              <a:t>. Со временем весь холм Палатин превратился в единый архитектурный ансамбль, состоящий из императорских дворцов. </a:t>
            </a:r>
          </a:p>
          <a:p>
            <a:pPr algn="just" defTabSz="914400">
              <a:spcAft>
                <a:spcPts val="600"/>
              </a:spcAft>
            </a:pPr>
            <a:r>
              <a:rPr lang="ru-RU" sz="1100" dirty="0"/>
              <a:t>Первым дворцом на Палатине был дворец, построенный Августом для своей семьи (</a:t>
            </a:r>
            <a:r>
              <a:rPr lang="ru-RU" sz="1100" dirty="0" err="1"/>
              <a:t>Domus</a:t>
            </a:r>
            <a:r>
              <a:rPr lang="ru-RU" sz="1100" dirty="0"/>
              <a:t> </a:t>
            </a:r>
            <a:r>
              <a:rPr lang="ru-RU" sz="1100" dirty="0" err="1"/>
              <a:t>Augusti</a:t>
            </a:r>
            <a:r>
              <a:rPr lang="ru-RU" sz="1100" dirty="0"/>
              <a:t>). Возле дворца находился храм Аполлона из чистого мрамора с двумя библиотеками (латинской и греческой) и храм Весты. В западной части Палатина высился дворец Тиберия (</a:t>
            </a:r>
            <a:r>
              <a:rPr lang="ru-RU" sz="1100" dirty="0" err="1"/>
              <a:t>Domus</a:t>
            </a:r>
            <a:r>
              <a:rPr lang="ru-RU" sz="1100" dirty="0"/>
              <a:t> </a:t>
            </a:r>
            <a:r>
              <a:rPr lang="ru-RU" sz="1100" dirty="0" err="1"/>
              <a:t>Tiberiana</a:t>
            </a:r>
            <a:r>
              <a:rPr lang="ru-RU" sz="1100" dirty="0"/>
              <a:t>), a к северу от него и ближе к Форуму — дворец Калигулы.</a:t>
            </a:r>
          </a:p>
          <a:p>
            <a:pPr algn="just" defTabSz="914400">
              <a:spcAft>
                <a:spcPts val="600"/>
              </a:spcAft>
            </a:pPr>
            <a:r>
              <a:rPr lang="ru-RU" sz="1100" dirty="0"/>
              <a:t>Четвёртый дворец (</a:t>
            </a:r>
            <a:r>
              <a:rPr lang="ru-RU" sz="1100" dirty="0" err="1"/>
              <a:t>Domus</a:t>
            </a:r>
            <a:r>
              <a:rPr lang="ru-RU" sz="1100" dirty="0"/>
              <a:t> </a:t>
            </a:r>
            <a:r>
              <a:rPr lang="ru-RU" sz="1100" dirty="0" err="1"/>
              <a:t>Flavia</a:t>
            </a:r>
            <a:r>
              <a:rPr lang="ru-RU" sz="1100" dirty="0"/>
              <a:t>) был построен при Домициане к северо-западу от личной резиденции императоров – дворец Августов (</a:t>
            </a:r>
            <a:r>
              <a:rPr lang="ru-RU" sz="1100" dirty="0" err="1"/>
              <a:t>Domus</a:t>
            </a:r>
            <a:r>
              <a:rPr lang="ru-RU" sz="1100" dirty="0"/>
              <a:t> </a:t>
            </a:r>
            <a:r>
              <a:rPr lang="ru-RU" sz="1100" dirty="0" err="1"/>
              <a:t>Augustana</a:t>
            </a:r>
            <a:r>
              <a:rPr lang="ru-RU" sz="1100" dirty="0"/>
              <a:t>, не путать с дворцом семьи Августа, </a:t>
            </a:r>
            <a:r>
              <a:rPr lang="ru-RU" sz="1100" dirty="0" err="1"/>
              <a:t>Domus</a:t>
            </a:r>
            <a:r>
              <a:rPr lang="ru-RU" sz="1100" dirty="0"/>
              <a:t> </a:t>
            </a:r>
            <a:r>
              <a:rPr lang="ru-RU" sz="1100" dirty="0" err="1"/>
              <a:t>Augusti</a:t>
            </a:r>
            <a:r>
              <a:rPr lang="ru-RU" sz="1100" dirty="0"/>
              <a:t>). Во дворце находились базилика, Тронный зал, зал Юпитера, фонтан с колонным залом. В Тронном зале проходили аудиенции императора, в «зале для частных аудиенций» — заседания императорского совета. Домициан также построил великолепный стадион (длиной 160 м, шириной 50 м.), к нему примыкала императорская ложа. Постройки Домициана отличались изысканной роскошью.</a:t>
            </a:r>
          </a:p>
          <a:p>
            <a:pPr algn="just" defTabSz="914400">
              <a:spcAft>
                <a:spcPts val="600"/>
              </a:spcAft>
            </a:pPr>
            <a:r>
              <a:rPr lang="ru-RU" sz="1100" dirty="0"/>
              <a:t>Пятый и последний дворец был воздвигнут Севером в юго-восточной части Палатина рядом с личной резиденцией императоров (</a:t>
            </a:r>
            <a:r>
              <a:rPr lang="ru-RU" sz="1100" dirty="0" err="1"/>
              <a:t>Domus</a:t>
            </a:r>
            <a:r>
              <a:rPr lang="ru-RU" sz="1100" dirty="0"/>
              <a:t> </a:t>
            </a:r>
            <a:r>
              <a:rPr lang="ru-RU" sz="1100" dirty="0" err="1"/>
              <a:t>Augustana</a:t>
            </a:r>
            <a:r>
              <a:rPr lang="ru-RU" sz="1100" dirty="0"/>
              <a:t>), известный как дворец </a:t>
            </a:r>
            <a:r>
              <a:rPr lang="ru-RU" sz="1100" dirty="0" err="1"/>
              <a:t>Севериана</a:t>
            </a:r>
            <a:r>
              <a:rPr lang="ru-RU" sz="1100" dirty="0"/>
              <a:t> (</a:t>
            </a:r>
            <a:r>
              <a:rPr lang="ru-RU" sz="1100" dirty="0" err="1"/>
              <a:t>Domus</a:t>
            </a:r>
            <a:r>
              <a:rPr lang="ru-RU" sz="1100" dirty="0"/>
              <a:t> </a:t>
            </a:r>
            <a:r>
              <a:rPr lang="ru-RU" sz="1100" dirty="0" err="1"/>
              <a:t>Severiana</a:t>
            </a:r>
            <a:r>
              <a:rPr lang="ru-RU" sz="1100" dirty="0"/>
              <a:t>). Рядом с ним был построен </a:t>
            </a:r>
            <a:r>
              <a:rPr lang="ru-RU" sz="1100" dirty="0" err="1"/>
              <a:t>Септизониум</a:t>
            </a:r>
            <a:r>
              <a:rPr lang="ru-RU" sz="1100" dirty="0"/>
              <a:t> (</a:t>
            </a:r>
            <a:r>
              <a:rPr lang="ru-RU" sz="1100" dirty="0" err="1"/>
              <a:t>Septizonium</a:t>
            </a:r>
            <a:r>
              <a:rPr lang="ru-RU" sz="1100" dirty="0"/>
              <a:t>) был монументальным фонтаном в семь этажей, возвышающихся один над другим посредством рядов колонн, он располагался у подножия Палатина. Вода на холм Палатин доставлялась по акведуку.</a:t>
            </a:r>
          </a:p>
          <a:p>
            <a:pPr algn="just" defTabSz="914400">
              <a:spcAft>
                <a:spcPts val="600"/>
              </a:spcAft>
            </a:pPr>
            <a:r>
              <a:rPr lang="ru-RU" sz="1100" dirty="0"/>
              <a:t>Дворцовый комплекс возвышался над Большим цирком (</a:t>
            </a:r>
            <a:r>
              <a:rPr lang="ru-RU" sz="1100" dirty="0" err="1"/>
              <a:t>Circus</a:t>
            </a:r>
            <a:r>
              <a:rPr lang="ru-RU" sz="1100" dirty="0"/>
              <a:t> </a:t>
            </a:r>
            <a:r>
              <a:rPr lang="ru-RU" sz="1100" dirty="0" err="1"/>
              <a:t>Maximus</a:t>
            </a:r>
            <a:r>
              <a:rPr lang="ru-RU" sz="1100" dirty="0"/>
              <a:t>), а другой стороной был обращён к Форуму.</a:t>
            </a:r>
          </a:p>
        </p:txBody>
      </p:sp>
      <p:sp>
        <p:nvSpPr>
          <p:cNvPr id="22" name="TextBox 21">
            <a:extLst>
              <a:ext uri="{FF2B5EF4-FFF2-40B4-BE49-F238E27FC236}">
                <a16:creationId xmlns:a16="http://schemas.microsoft.com/office/drawing/2014/main" id="{55FC72D0-EB06-4D8A-9B1F-39E44699E0E4}"/>
              </a:ext>
            </a:extLst>
          </p:cNvPr>
          <p:cNvSpPr txBox="1"/>
          <p:nvPr/>
        </p:nvSpPr>
        <p:spPr>
          <a:xfrm>
            <a:off x="2533593" y="1932692"/>
            <a:ext cx="1941557" cy="230832"/>
          </a:xfrm>
          <a:prstGeom prst="rect">
            <a:avLst/>
          </a:prstGeom>
          <a:noFill/>
        </p:spPr>
        <p:txBody>
          <a:bodyPr wrap="none" rtlCol="0">
            <a:spAutoFit/>
          </a:bodyPr>
          <a:lstStyle/>
          <a:p>
            <a:r>
              <a:rPr lang="ru-RU" sz="900" b="1" dirty="0"/>
              <a:t>Дворец Августов (</a:t>
            </a:r>
            <a:r>
              <a:rPr lang="en-US" sz="900" b="1" dirty="0"/>
              <a:t>Domus </a:t>
            </a:r>
            <a:r>
              <a:rPr lang="en-US" sz="900" b="1" dirty="0" err="1"/>
              <a:t>Augistina</a:t>
            </a:r>
            <a:r>
              <a:rPr lang="en-US" sz="900" b="1" dirty="0"/>
              <a:t>)</a:t>
            </a:r>
          </a:p>
        </p:txBody>
      </p:sp>
    </p:spTree>
    <p:extLst>
      <p:ext uri="{BB962C8B-B14F-4D97-AF65-F5344CB8AC3E}">
        <p14:creationId xmlns:p14="http://schemas.microsoft.com/office/powerpoint/2010/main" val="40641751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BC0E90-1F3E-4F29-904C-2E540E3D49EF}"/>
              </a:ext>
            </a:extLst>
          </p:cNvPr>
          <p:cNvSpPr txBox="1"/>
          <p:nvPr/>
        </p:nvSpPr>
        <p:spPr>
          <a:xfrm>
            <a:off x="805542" y="804334"/>
            <a:ext cx="6387102" cy="88018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ru-RU" sz="4400" b="1" dirty="0">
                <a:latin typeface="+mj-lt"/>
                <a:ea typeface="+mj-ea"/>
                <a:cs typeface="+mj-cs"/>
              </a:rPr>
              <a:t>Холм </a:t>
            </a:r>
            <a:r>
              <a:rPr lang="ru-RU" sz="4400" b="1" dirty="0" err="1">
                <a:latin typeface="+mj-lt"/>
                <a:ea typeface="+mj-ea"/>
                <a:cs typeface="+mj-cs"/>
              </a:rPr>
              <a:t>Эсквилин</a:t>
            </a:r>
            <a:endParaRPr lang="ru-RU" sz="4400" dirty="0">
              <a:latin typeface="+mj-lt"/>
              <a:ea typeface="+mj-ea"/>
              <a:cs typeface="+mj-cs"/>
            </a:endParaRPr>
          </a:p>
        </p:txBody>
      </p:sp>
      <p:sp>
        <p:nvSpPr>
          <p:cNvPr id="7" name="TextBox 6">
            <a:extLst>
              <a:ext uri="{FF2B5EF4-FFF2-40B4-BE49-F238E27FC236}">
                <a16:creationId xmlns:a16="http://schemas.microsoft.com/office/drawing/2014/main" id="{4D8AD23D-1895-4FAA-9F80-9E45774B0FAB}"/>
              </a:ext>
            </a:extLst>
          </p:cNvPr>
          <p:cNvSpPr txBox="1"/>
          <p:nvPr/>
        </p:nvSpPr>
        <p:spPr>
          <a:xfrm>
            <a:off x="805542" y="2000250"/>
            <a:ext cx="6382657" cy="4053416"/>
          </a:xfrm>
          <a:prstGeom prst="rect">
            <a:avLst/>
          </a:prstGeom>
        </p:spPr>
        <p:txBody>
          <a:bodyPr vert="horz" lIns="91440" tIns="45720" rIns="91440" bIns="45720" rtlCol="0" anchor="t">
            <a:normAutofit/>
          </a:bodyPr>
          <a:lstStyle/>
          <a:p>
            <a:pPr algn="just" defTabSz="914400">
              <a:spcAft>
                <a:spcPts val="600"/>
              </a:spcAft>
            </a:pPr>
            <a:r>
              <a:rPr lang="ru-RU" sz="1100" dirty="0"/>
              <a:t>Его название переводится как «пригород». Сначала холм был в прямом смысле слова превращен в городскую свалку. Кроме того, здесь проводились казни, а также располагались кладбища, где хоронили нищих и рабов. Их могилы представляли собой достаточно глубокие ямы, куда и сбрасывались трупы. В годы правления императора Августа кладбище засыпали, а на его месте выросли прекрасные сады Мецената. Известный покровитель поэтов, Меценат, разместил свои знаменитые сады, первые сады в </a:t>
            </a:r>
            <a:r>
              <a:rPr lang="ru-RU" sz="1100" dirty="0" err="1"/>
              <a:t>эллинистико</a:t>
            </a:r>
            <a:r>
              <a:rPr lang="ru-RU" sz="1100" dirty="0"/>
              <a:t>-персидском садовом стиле в Риме, на холме </a:t>
            </a:r>
            <a:r>
              <a:rPr lang="ru-RU" sz="1100" dirty="0" err="1"/>
              <a:t>Эсквилин</a:t>
            </a:r>
            <a:r>
              <a:rPr lang="ru-RU" sz="1100" dirty="0"/>
              <a:t>, на вершине </a:t>
            </a:r>
            <a:r>
              <a:rPr lang="ru-RU" sz="1100" dirty="0" err="1"/>
              <a:t>Сервийской</a:t>
            </a:r>
            <a:r>
              <a:rPr lang="ru-RU" sz="1100" dirty="0"/>
              <a:t> стены и прилегающего некрополя. В нем были террасы, библиотеки, фонтаны и т.д. Меценат, как говорят, первым создал плавучую ванну с горячей водой в Риме, которая, возможно, была в садах. </a:t>
            </a:r>
          </a:p>
          <a:p>
            <a:pPr algn="just" defTabSz="914400">
              <a:spcAft>
                <a:spcPts val="600"/>
              </a:spcAft>
            </a:pPr>
            <a:r>
              <a:rPr lang="ru-RU" sz="1100" dirty="0"/>
              <a:t>Благодаря сравнительно высокому местоположению восточной части Рима здесь сосредоточивалась система римских водопроводов. Из знаменитых римлян на </a:t>
            </a:r>
            <a:r>
              <a:rPr lang="ru-RU" sz="1100" dirty="0" err="1"/>
              <a:t>Эсквилине</a:t>
            </a:r>
            <a:r>
              <a:rPr lang="ru-RU" sz="1100" dirty="0"/>
              <a:t> жили Цезарь, </a:t>
            </a:r>
            <a:r>
              <a:rPr lang="ru-RU" sz="1100" dirty="0" err="1"/>
              <a:t>Проперций</a:t>
            </a:r>
            <a:r>
              <a:rPr lang="ru-RU" sz="1100" dirty="0"/>
              <a:t>, Вергилий, Плиний Младший.</a:t>
            </a:r>
          </a:p>
          <a:p>
            <a:pPr algn="just" defTabSz="914400">
              <a:spcAft>
                <a:spcPts val="600"/>
              </a:spcAft>
            </a:pPr>
            <a:r>
              <a:rPr lang="ru-RU" sz="1100" dirty="0"/>
              <a:t>На </a:t>
            </a:r>
            <a:r>
              <a:rPr lang="ru-RU" sz="1100" dirty="0" err="1"/>
              <a:t>Эсквилине</a:t>
            </a:r>
            <a:r>
              <a:rPr lang="ru-RU" sz="1100" dirty="0"/>
              <a:t> в Древнем Риме можно было посетить термы Тита и Траяна. Комплекс терм примерно 125×120 м располагался на </a:t>
            </a:r>
            <a:r>
              <a:rPr lang="ru-RU" sz="1100" dirty="0" err="1"/>
              <a:t>Эсквилине</a:t>
            </a:r>
            <a:r>
              <a:rPr lang="ru-RU" sz="1100" dirty="0"/>
              <a:t>, на территории, где прежде находился Золотой дом Нерона. В термах Тита размещались не только купальни и парные с разными температурными режимами, но и два спортивных зала, театральный зал, библиотека и большая открытая терраса для прогулок. Позднее рядом с ними были построены более масштабные термы Траяна.</a:t>
            </a:r>
          </a:p>
        </p:txBody>
      </p:sp>
      <p:sp>
        <p:nvSpPr>
          <p:cNvPr id="12" name="Rectangle 11">
            <a:extLst>
              <a:ext uri="{FF2B5EF4-FFF2-40B4-BE49-F238E27FC236}">
                <a16:creationId xmlns:a16="http://schemas.microsoft.com/office/drawing/2014/main" id="{61445B8C-D724-4F73-AB77-3CCE4E822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963"/>
            <a:ext cx="4657345" cy="6816065"/>
          </a:xfrm>
          <a:prstGeom prst="rect">
            <a:avLst/>
          </a:prstGeom>
          <a:solidFill>
            <a:schemeClr val="bg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Рисунок 5" descr="Изображение выглядит как здание, внутренний&#10;&#10;Автоматически созданное описание">
            <a:extLst>
              <a:ext uri="{FF2B5EF4-FFF2-40B4-BE49-F238E27FC236}">
                <a16:creationId xmlns:a16="http://schemas.microsoft.com/office/drawing/2014/main" id="{2D01E1E9-FAE3-4C0A-A709-BD065064AB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73882" y="398840"/>
            <a:ext cx="3996386" cy="2667587"/>
          </a:xfrm>
          <a:prstGeom prst="rect">
            <a:avLst/>
          </a:prstGeom>
        </p:spPr>
      </p:pic>
      <p:cxnSp>
        <p:nvCxnSpPr>
          <p:cNvPr id="14" name="Straight Connector 13">
            <a:extLst>
              <a:ext uri="{FF2B5EF4-FFF2-40B4-BE49-F238E27FC236}">
                <a16:creationId xmlns:a16="http://schemas.microsoft.com/office/drawing/2014/main" id="{99905336-A7CD-4C75-9E77-C704674F40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3347" y="3429000"/>
            <a:ext cx="1597456" cy="0"/>
          </a:xfrm>
          <a:prstGeom prst="line">
            <a:avLst/>
          </a:prstGeom>
          <a:ln w="5080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 name="Рисунок 2" descr="Изображение выглядит как стол, небо, внешний, здание&#10;&#10;Автоматически созданное описание">
            <a:extLst>
              <a:ext uri="{FF2B5EF4-FFF2-40B4-BE49-F238E27FC236}">
                <a16:creationId xmlns:a16="http://schemas.microsoft.com/office/drawing/2014/main" id="{9129AFF3-46A5-4B7A-A263-48C3220436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68052" y="3735414"/>
            <a:ext cx="3808046" cy="2779874"/>
          </a:xfrm>
          <a:prstGeom prst="rect">
            <a:avLst/>
          </a:prstGeom>
        </p:spPr>
      </p:pic>
      <p:sp>
        <p:nvSpPr>
          <p:cNvPr id="8" name="TextBox 7">
            <a:extLst>
              <a:ext uri="{FF2B5EF4-FFF2-40B4-BE49-F238E27FC236}">
                <a16:creationId xmlns:a16="http://schemas.microsoft.com/office/drawing/2014/main" id="{62A347A6-4944-4824-BF54-1E1377AAA371}"/>
              </a:ext>
            </a:extLst>
          </p:cNvPr>
          <p:cNvSpPr txBox="1"/>
          <p:nvPr/>
        </p:nvSpPr>
        <p:spPr>
          <a:xfrm>
            <a:off x="9418264" y="3096956"/>
            <a:ext cx="907621" cy="261610"/>
          </a:xfrm>
          <a:prstGeom prst="rect">
            <a:avLst/>
          </a:prstGeom>
          <a:noFill/>
        </p:spPr>
        <p:txBody>
          <a:bodyPr wrap="none" rtlCol="0">
            <a:spAutoFit/>
          </a:bodyPr>
          <a:lstStyle/>
          <a:p>
            <a:r>
              <a:rPr lang="ru-RU" sz="1100" b="1" dirty="0"/>
              <a:t>Термы Тита</a:t>
            </a:r>
          </a:p>
        </p:txBody>
      </p:sp>
      <p:sp>
        <p:nvSpPr>
          <p:cNvPr id="16" name="TextBox 15">
            <a:extLst>
              <a:ext uri="{FF2B5EF4-FFF2-40B4-BE49-F238E27FC236}">
                <a16:creationId xmlns:a16="http://schemas.microsoft.com/office/drawing/2014/main" id="{2F9E53A5-2C3D-408D-A783-19CA7A8AC09A}"/>
              </a:ext>
            </a:extLst>
          </p:cNvPr>
          <p:cNvSpPr txBox="1"/>
          <p:nvPr/>
        </p:nvSpPr>
        <p:spPr>
          <a:xfrm>
            <a:off x="9341319" y="3451402"/>
            <a:ext cx="1061509" cy="261610"/>
          </a:xfrm>
          <a:prstGeom prst="rect">
            <a:avLst/>
          </a:prstGeom>
          <a:noFill/>
        </p:spPr>
        <p:txBody>
          <a:bodyPr wrap="none" rtlCol="0">
            <a:spAutoFit/>
          </a:bodyPr>
          <a:lstStyle/>
          <a:p>
            <a:r>
              <a:rPr lang="ru-RU" sz="1100" b="1" dirty="0"/>
              <a:t>Римские сады</a:t>
            </a:r>
          </a:p>
        </p:txBody>
      </p:sp>
    </p:spTree>
    <p:extLst>
      <p:ext uri="{BB962C8B-B14F-4D97-AF65-F5344CB8AC3E}">
        <p14:creationId xmlns:p14="http://schemas.microsoft.com/office/powerpoint/2010/main" val="100758053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Рисунок 4" descr="Изображение выглядит как здание, старый, церковь&#10;&#10;Автоматически созданное описание">
            <a:extLst>
              <a:ext uri="{FF2B5EF4-FFF2-40B4-BE49-F238E27FC236}">
                <a16:creationId xmlns:a16="http://schemas.microsoft.com/office/drawing/2014/main" id="{3699595B-8F04-4C12-A3E5-211A87EADC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2325318"/>
            <a:ext cx="4067476" cy="2212392"/>
          </a:xfrm>
          <a:prstGeom prst="rect">
            <a:avLst/>
          </a:prstGeom>
        </p:spPr>
      </p:pic>
      <p:pic>
        <p:nvPicPr>
          <p:cNvPr id="13" name="Рисунок 12" descr="Изображение выглядит как внутренний, здание, стол&#10;&#10;Автоматически созданное описание">
            <a:extLst>
              <a:ext uri="{FF2B5EF4-FFF2-40B4-BE49-F238E27FC236}">
                <a16:creationId xmlns:a16="http://schemas.microsoft.com/office/drawing/2014/main" id="{B6A758A3-E952-4C65-A851-9522096F7A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4620006"/>
            <a:ext cx="4067476" cy="2237994"/>
          </a:xfrm>
          <a:prstGeom prst="rect">
            <a:avLst/>
          </a:prstGeom>
        </p:spPr>
      </p:pic>
      <p:sp>
        <p:nvSpPr>
          <p:cNvPr id="23" name="Rectangle 18">
            <a:extLst>
              <a:ext uri="{FF2B5EF4-FFF2-40B4-BE49-F238E27FC236}">
                <a16:creationId xmlns:a16="http://schemas.microsoft.com/office/drawing/2014/main" id="{DEA1EE36-BDB4-4DA2-A0C9-0BA4331E7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72025" y="639400"/>
            <a:ext cx="6764655" cy="5578521"/>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0BC0E90-1F3E-4F29-904C-2E540E3D49EF}"/>
              </a:ext>
            </a:extLst>
          </p:cNvPr>
          <p:cNvSpPr txBox="1"/>
          <p:nvPr/>
        </p:nvSpPr>
        <p:spPr>
          <a:xfrm>
            <a:off x="5210175" y="948738"/>
            <a:ext cx="5953126" cy="69718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ru-RU" sz="4000" b="1" kern="1200" dirty="0">
                <a:solidFill>
                  <a:srgbClr val="FFFFFF"/>
                </a:solidFill>
                <a:latin typeface="+mj-lt"/>
                <a:ea typeface="+mj-ea"/>
                <a:cs typeface="+mj-cs"/>
              </a:rPr>
              <a:t>Холм Капитолий</a:t>
            </a:r>
            <a:endParaRPr lang="ru-RU" sz="4000" kern="1200" dirty="0">
              <a:solidFill>
                <a:srgbClr val="FFFFFF"/>
              </a:solidFill>
              <a:latin typeface="+mj-lt"/>
              <a:ea typeface="+mj-ea"/>
              <a:cs typeface="+mj-cs"/>
            </a:endParaRPr>
          </a:p>
        </p:txBody>
      </p:sp>
      <p:sp>
        <p:nvSpPr>
          <p:cNvPr id="7" name="TextBox 6">
            <a:extLst>
              <a:ext uri="{FF2B5EF4-FFF2-40B4-BE49-F238E27FC236}">
                <a16:creationId xmlns:a16="http://schemas.microsoft.com/office/drawing/2014/main" id="{4D8AD23D-1895-4FAA-9F80-9E45774B0FAB}"/>
              </a:ext>
            </a:extLst>
          </p:cNvPr>
          <p:cNvSpPr txBox="1"/>
          <p:nvPr/>
        </p:nvSpPr>
        <p:spPr>
          <a:xfrm>
            <a:off x="5210175" y="2081348"/>
            <a:ext cx="5953125" cy="3757477"/>
          </a:xfrm>
          <a:prstGeom prst="rect">
            <a:avLst/>
          </a:prstGeom>
        </p:spPr>
        <p:txBody>
          <a:bodyPr vert="horz" lIns="91440" tIns="45720" rIns="91440" bIns="45720" rtlCol="0">
            <a:normAutofit/>
          </a:bodyPr>
          <a:lstStyle/>
          <a:p>
            <a:pPr algn="just" defTabSz="914400">
              <a:spcAft>
                <a:spcPts val="600"/>
              </a:spcAft>
            </a:pPr>
            <a:r>
              <a:rPr lang="ru-RU" sz="1200" dirty="0">
                <a:solidFill>
                  <a:srgbClr val="FFFFFF"/>
                </a:solidFill>
              </a:rPr>
              <a:t>Все холмы Древнего Рима имели свое предназначение. Эта возвышенность была сплошь застроена храмами. Именно здесь находился храм, посвященный богине Юноне Монете, где жили легендарные гуси, предупредившие своим громким криком римлян о приближении врага. Здесь же был обустроен и первый двор, где чеканили деньги. Их назвали «монетами» в честь местной богини. </a:t>
            </a:r>
          </a:p>
          <a:p>
            <a:pPr algn="just" defTabSz="914400">
              <a:spcAft>
                <a:spcPts val="600"/>
              </a:spcAft>
            </a:pPr>
            <a:r>
              <a:rPr lang="ru-RU" sz="1200" dirty="0">
                <a:solidFill>
                  <a:srgbClr val="FFFFFF"/>
                </a:solidFill>
              </a:rPr>
              <a:t> </a:t>
            </a:r>
          </a:p>
          <a:p>
            <a:pPr algn="just" defTabSz="914400">
              <a:spcAft>
                <a:spcPts val="600"/>
              </a:spcAft>
            </a:pPr>
            <a:r>
              <a:rPr lang="ru-RU" sz="1200" dirty="0">
                <a:solidFill>
                  <a:srgbClr val="FFFFFF"/>
                </a:solidFill>
              </a:rPr>
              <a:t>Вокруг Капитолия во времена правления </a:t>
            </a:r>
            <a:r>
              <a:rPr lang="ru-RU" sz="1200" dirty="0" err="1">
                <a:solidFill>
                  <a:srgbClr val="FFFFFF"/>
                </a:solidFill>
              </a:rPr>
              <a:t>Сервия</a:t>
            </a:r>
            <a:r>
              <a:rPr lang="ru-RU" sz="1200" dirty="0">
                <a:solidFill>
                  <a:srgbClr val="FFFFFF"/>
                </a:solidFill>
              </a:rPr>
              <a:t> Тулия была выстроена стена, благодаря которой холм стал неприступной цитаделью. В ее центре располагался Капитолийский храм, посвященный Юпитеру. Хотя храм был в основном посвящен Юпитеру, в нем также были места для поклонения Юноне и Минерве. Вместе три божества составляли так называемую Капитолийскую триаду - божественную группу, значительную для римской государственной религии. Юпитер, римский эквивалент Зевса, был самым значительным из этих божеств. </a:t>
            </a:r>
          </a:p>
          <a:p>
            <a:pPr algn="just" defTabSz="914400">
              <a:spcAft>
                <a:spcPts val="600"/>
              </a:spcAft>
            </a:pPr>
            <a:r>
              <a:rPr lang="ru-RU" sz="1200" dirty="0">
                <a:solidFill>
                  <a:srgbClr val="FFFFFF"/>
                </a:solidFill>
              </a:rPr>
              <a:t> </a:t>
            </a:r>
          </a:p>
          <a:p>
            <a:pPr algn="just" defTabSz="914400">
              <a:spcAft>
                <a:spcPts val="600"/>
              </a:spcAft>
            </a:pPr>
            <a:r>
              <a:rPr lang="ru-RU" sz="1200" dirty="0">
                <a:solidFill>
                  <a:srgbClr val="FFFFFF"/>
                </a:solidFill>
              </a:rPr>
              <a:t>Капитолийский храм являлся религиозным центром республиканского и имперского Рима, имел также большое значение в укреплении римского государства. В нём собирался сенат, приносили жертвы магистраты, там располагался архив. Храм являлся для римлян символом власти, силы и бессмертия Рима.</a:t>
            </a:r>
          </a:p>
        </p:txBody>
      </p:sp>
      <p:pic>
        <p:nvPicPr>
          <p:cNvPr id="17" name="Рисунок 16">
            <a:extLst>
              <a:ext uri="{FF2B5EF4-FFF2-40B4-BE49-F238E27FC236}">
                <a16:creationId xmlns:a16="http://schemas.microsoft.com/office/drawing/2014/main" id="{C078470E-9554-40A9-82C8-B94DDDAB64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4067477" cy="2212392"/>
          </a:xfrm>
          <a:prstGeom prst="rect">
            <a:avLst/>
          </a:prstGeom>
        </p:spPr>
      </p:pic>
      <p:sp>
        <p:nvSpPr>
          <p:cNvPr id="18" name="TextBox 17">
            <a:extLst>
              <a:ext uri="{FF2B5EF4-FFF2-40B4-BE49-F238E27FC236}">
                <a16:creationId xmlns:a16="http://schemas.microsoft.com/office/drawing/2014/main" id="{C2B532C4-2F3B-4CF4-A500-31D4F9CBCE3A}"/>
              </a:ext>
            </a:extLst>
          </p:cNvPr>
          <p:cNvSpPr txBox="1"/>
          <p:nvPr/>
        </p:nvSpPr>
        <p:spPr>
          <a:xfrm>
            <a:off x="1643343" y="4260711"/>
            <a:ext cx="2381165" cy="276999"/>
          </a:xfrm>
          <a:prstGeom prst="rect">
            <a:avLst/>
          </a:prstGeom>
          <a:noFill/>
        </p:spPr>
        <p:txBody>
          <a:bodyPr wrap="none" rtlCol="0">
            <a:spAutoFit/>
          </a:bodyPr>
          <a:lstStyle/>
          <a:p>
            <a:r>
              <a:rPr lang="ru-RU" sz="1200" b="1" dirty="0"/>
              <a:t>Интерьер Капитолийского храма</a:t>
            </a:r>
          </a:p>
        </p:txBody>
      </p:sp>
      <p:sp>
        <p:nvSpPr>
          <p:cNvPr id="22" name="TextBox 21">
            <a:extLst>
              <a:ext uri="{FF2B5EF4-FFF2-40B4-BE49-F238E27FC236}">
                <a16:creationId xmlns:a16="http://schemas.microsoft.com/office/drawing/2014/main" id="{4063A221-E97E-4CF9-8856-997A0754258B}"/>
              </a:ext>
            </a:extLst>
          </p:cNvPr>
          <p:cNvSpPr txBox="1"/>
          <p:nvPr/>
        </p:nvSpPr>
        <p:spPr>
          <a:xfrm>
            <a:off x="1802874" y="6581001"/>
            <a:ext cx="2203745" cy="276999"/>
          </a:xfrm>
          <a:prstGeom prst="rect">
            <a:avLst/>
          </a:prstGeom>
          <a:noFill/>
        </p:spPr>
        <p:txBody>
          <a:bodyPr wrap="none" rtlCol="0">
            <a:spAutoFit/>
          </a:bodyPr>
          <a:lstStyle/>
          <a:p>
            <a:r>
              <a:rPr lang="ru-RU" sz="1200" b="1" dirty="0"/>
              <a:t>Храмы Капитолийского холма</a:t>
            </a:r>
          </a:p>
        </p:txBody>
      </p:sp>
    </p:spTree>
    <p:extLst>
      <p:ext uri="{BB962C8B-B14F-4D97-AF65-F5344CB8AC3E}">
        <p14:creationId xmlns:p14="http://schemas.microsoft.com/office/powerpoint/2010/main" val="323860329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Рисунок 2" descr="Изображение выглядит как здание, внешний, стена, сидит&#10;&#10;Автоматически созданное описание">
            <a:extLst>
              <a:ext uri="{FF2B5EF4-FFF2-40B4-BE49-F238E27FC236}">
                <a16:creationId xmlns:a16="http://schemas.microsoft.com/office/drawing/2014/main" id="{620491B0-5F73-4599-AA35-6333170F2F5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876299"/>
            <a:ext cx="2970465" cy="2506981"/>
          </a:xfrm>
          <a:prstGeom prst="rect">
            <a:avLst/>
          </a:prstGeom>
        </p:spPr>
      </p:pic>
      <p:pic>
        <p:nvPicPr>
          <p:cNvPr id="15" name="Рисунок 14" descr="Изображение выглядит как здание, внешний, передний&#10;&#10;Автоматически созданное описание">
            <a:extLst>
              <a:ext uri="{FF2B5EF4-FFF2-40B4-BE49-F238E27FC236}">
                <a16:creationId xmlns:a16="http://schemas.microsoft.com/office/drawing/2014/main" id="{F996B5EE-D108-4055-AD15-B9A430C390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9221535" y="-1"/>
            <a:ext cx="2970465" cy="3383268"/>
          </a:xfrm>
          <a:prstGeom prst="rect">
            <a:avLst/>
          </a:prstGeom>
        </p:spPr>
      </p:pic>
      <p:pic>
        <p:nvPicPr>
          <p:cNvPr id="10" name="Рисунок 9" descr="Изображение выглядит как здание, внешний, небо, дорога&#10;&#10;Автоматически созданное описание">
            <a:extLst>
              <a:ext uri="{FF2B5EF4-FFF2-40B4-BE49-F238E27FC236}">
                <a16:creationId xmlns:a16="http://schemas.microsoft.com/office/drawing/2014/main" id="{72CFEBA1-3C99-4383-BD04-2259914C95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6145909" y="10"/>
            <a:ext cx="2971800" cy="3383268"/>
          </a:xfrm>
          <a:prstGeom prst="rect">
            <a:avLst/>
          </a:prstGeom>
        </p:spPr>
      </p:pic>
      <p:pic>
        <p:nvPicPr>
          <p:cNvPr id="12" name="Рисунок 11" descr="Изображение выглядит как внешний, дерево, земля, небо&#10;&#10;Автоматически созданное описание">
            <a:extLst>
              <a:ext uri="{FF2B5EF4-FFF2-40B4-BE49-F238E27FC236}">
                <a16:creationId xmlns:a16="http://schemas.microsoft.com/office/drawing/2014/main" id="{8C15C8B0-F1B6-4B5A-ABE0-BA646FE1E9D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
          <a:stretch/>
        </p:blipFill>
        <p:spPr>
          <a:xfrm>
            <a:off x="3071618" y="876300"/>
            <a:ext cx="2971800" cy="2506968"/>
          </a:xfrm>
          <a:prstGeom prst="rect">
            <a:avLst/>
          </a:prstGeom>
        </p:spPr>
      </p:pic>
      <p:pic>
        <p:nvPicPr>
          <p:cNvPr id="8" name="Рисунок 7" descr="Изображение выглядит как объект, монета&#10;&#10;Автоматически созданное описание">
            <a:extLst>
              <a:ext uri="{FF2B5EF4-FFF2-40B4-BE49-F238E27FC236}">
                <a16:creationId xmlns:a16="http://schemas.microsoft.com/office/drawing/2014/main" id="{3235D1D9-4A84-42E7-BD65-8FCC258738D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
          <a:stretch/>
        </p:blipFill>
        <p:spPr>
          <a:xfrm>
            <a:off x="-1017" y="3474720"/>
            <a:ext cx="2970465" cy="3383280"/>
          </a:xfrm>
          <a:prstGeom prst="rect">
            <a:avLst/>
          </a:prstGeom>
        </p:spPr>
      </p:pic>
      <p:sp>
        <p:nvSpPr>
          <p:cNvPr id="30" name="Rectangle 29">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725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D8AD23D-1895-4FAA-9F80-9E45774B0FAB}"/>
              </a:ext>
            </a:extLst>
          </p:cNvPr>
          <p:cNvSpPr txBox="1"/>
          <p:nvPr/>
        </p:nvSpPr>
        <p:spPr>
          <a:xfrm>
            <a:off x="6276975" y="3561806"/>
            <a:ext cx="5743575" cy="3134269"/>
          </a:xfrm>
          <a:prstGeom prst="rect">
            <a:avLst/>
          </a:prstGeom>
        </p:spPr>
        <p:txBody>
          <a:bodyPr vert="horz" lIns="91440" tIns="45720" rIns="91440" bIns="45720" rtlCol="0">
            <a:normAutofit lnSpcReduction="10000"/>
          </a:bodyPr>
          <a:lstStyle/>
          <a:p>
            <a:pPr algn="just" defTabSz="914400">
              <a:spcAft>
                <a:spcPts val="600"/>
              </a:spcAft>
            </a:pPr>
            <a:r>
              <a:rPr lang="ru-RU" sz="900" dirty="0">
                <a:solidFill>
                  <a:srgbClr val="FFFFFF"/>
                </a:solidFill>
              </a:rPr>
              <a:t>Практически все холмы Древнего Рима имеют свою легенду. Квиринал тоже не стал исключением. Его назвали в честь бога войны Квирина, которому поклонялись древние сабиняне. По преданию изначально в Риме жили одни мужчины. Как-то Ромул пригласил на праздник сабинян. Во время чествования римляне похитили у гостей всех девушек и женились на них. </a:t>
            </a:r>
          </a:p>
          <a:p>
            <a:pPr algn="just" defTabSz="914400">
              <a:spcAft>
                <a:spcPts val="600"/>
              </a:spcAft>
            </a:pPr>
            <a:r>
              <a:rPr lang="ru-RU" sz="900" dirty="0">
                <a:solidFill>
                  <a:srgbClr val="FFFFFF"/>
                </a:solidFill>
              </a:rPr>
              <a:t>Квиринал – самый высокий из римских холмов. Во времена республики на Квиринале любили селиться богатые и знатные люди. Здесь император Каракалла воздвиг храм в честь Исиды и Сераписа, удивительных божеств. Если богиня Исида нам знакома по египетской мифологии, то бог Серапис, выступающий в качестве мужа Исиды, неизвестно откуда взялся. Одни считают, что в боге Сераписе нашли свое религиозное единство египтяне и греки при правлении в Египте </a:t>
            </a:r>
            <a:r>
              <a:rPr lang="ru-RU" sz="900" dirty="0" err="1">
                <a:solidFill>
                  <a:srgbClr val="FFFFFF"/>
                </a:solidFill>
              </a:rPr>
              <a:t>Птоломеев</a:t>
            </a:r>
            <a:r>
              <a:rPr lang="ru-RU" sz="900" dirty="0">
                <a:solidFill>
                  <a:srgbClr val="FFFFFF"/>
                </a:solidFill>
              </a:rPr>
              <a:t>. Серапис соединял в себе черты египетских богов Аписа, Осириса и </a:t>
            </a:r>
            <a:r>
              <a:rPr lang="ru-RU" sz="900" dirty="0" err="1">
                <a:solidFill>
                  <a:srgbClr val="FFFFFF"/>
                </a:solidFill>
              </a:rPr>
              <a:t>Имхотепа</a:t>
            </a:r>
            <a:r>
              <a:rPr lang="ru-RU" sz="900" dirty="0">
                <a:solidFill>
                  <a:srgbClr val="FFFFFF"/>
                </a:solidFill>
              </a:rPr>
              <a:t> и греческих Аида, Посейдона, Зевса, Аполлона и Асклепия. Другие утверждают, что культ Сераписа привез в Александрию сам Александр Македонский из Вавилона. Так или иначе, египетско-греческо-вавилонский культ попал в Древний Рим и был воспринят благожелательно многими римлянами. В городе было построено несколько храмов, посвященных Исиде и Серапису. В Риме даже чеканили монету с изображением Сераписа. </a:t>
            </a:r>
          </a:p>
          <a:p>
            <a:pPr algn="just" defTabSz="914400">
              <a:spcAft>
                <a:spcPts val="600"/>
              </a:spcAft>
            </a:pPr>
            <a:r>
              <a:rPr lang="ru-RU" sz="900" dirty="0">
                <a:solidFill>
                  <a:srgbClr val="FFFFFF"/>
                </a:solidFill>
              </a:rPr>
              <a:t>Сегодня мы можем только предполагать, как выглядели храмы этих египетско-греческих богов в Древнем Риме – ни один из них не сохранился, все они погребены на 5-8 метровой глубине под современным Римом. Однако статуи и обелиски из этих храмов до сих пор украшают разные части города. Так, на карнизе одного из домов на Палаццо </a:t>
            </a:r>
            <a:r>
              <a:rPr lang="ru-RU" sz="900" dirty="0" err="1">
                <a:solidFill>
                  <a:srgbClr val="FFFFFF"/>
                </a:solidFill>
              </a:rPr>
              <a:t>Грациоли</a:t>
            </a:r>
            <a:r>
              <a:rPr lang="ru-RU" sz="900" dirty="0">
                <a:solidFill>
                  <a:srgbClr val="FFFFFF"/>
                </a:solidFill>
              </a:rPr>
              <a:t> сегодня можно увидеть скульптуру египетской кошки, которая украшала один из храмов Исиды и Сераписа. Обелиск на спине у слоника когда-то стоял на территории храма, а сегодня он находится на площади Минервы. Еще один артефакт, найденный при раскопках на месте бывшего храма Исиды и Сераписа – гигантская бронзовая сосновая шишка, которая скорее всего являлась частью фонтана на территории храма. Также, обелиски, стоявшие во дворе храма, сегодня установлены на площадях Чинквеченто, </a:t>
            </a:r>
            <a:r>
              <a:rPr lang="ru-RU" sz="900" dirty="0" err="1">
                <a:solidFill>
                  <a:srgbClr val="FFFFFF"/>
                </a:solidFill>
              </a:rPr>
              <a:t>Навона</a:t>
            </a:r>
            <a:r>
              <a:rPr lang="ru-RU" sz="900" dirty="0">
                <a:solidFill>
                  <a:srgbClr val="FFFFFF"/>
                </a:solidFill>
              </a:rPr>
              <a:t> и на площади Ротонда перед Пантеоном. А несколько сфинксов на </a:t>
            </a:r>
            <a:r>
              <a:rPr lang="ru-RU" sz="900" dirty="0" err="1">
                <a:solidFill>
                  <a:srgbClr val="FFFFFF"/>
                </a:solidFill>
              </a:rPr>
              <a:t>Пьяцца</a:t>
            </a:r>
            <a:r>
              <a:rPr lang="ru-RU" sz="900" dirty="0">
                <a:solidFill>
                  <a:srgbClr val="FFFFFF"/>
                </a:solidFill>
              </a:rPr>
              <a:t> дель </a:t>
            </a:r>
            <a:r>
              <a:rPr lang="ru-RU" sz="900" dirty="0" err="1">
                <a:solidFill>
                  <a:srgbClr val="FFFFFF"/>
                </a:solidFill>
              </a:rPr>
              <a:t>Пополо</a:t>
            </a:r>
            <a:r>
              <a:rPr lang="ru-RU" sz="900" dirty="0">
                <a:solidFill>
                  <a:srgbClr val="FFFFFF"/>
                </a:solidFill>
              </a:rPr>
              <a:t> также кода-то украшали храм Исиды и Сераписа.</a:t>
            </a:r>
          </a:p>
        </p:txBody>
      </p:sp>
      <p:pic>
        <p:nvPicPr>
          <p:cNvPr id="19" name="Рисунок 18" descr="Изображение выглядит как здание&#10;&#10;Автоматически созданное описание">
            <a:extLst>
              <a:ext uri="{FF2B5EF4-FFF2-40B4-BE49-F238E27FC236}">
                <a16:creationId xmlns:a16="http://schemas.microsoft.com/office/drawing/2014/main" id="{E0938231-5EBC-4843-AEF1-75EAB241043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59902" y="3474719"/>
            <a:ext cx="2970466" cy="3383280"/>
          </a:xfrm>
          <a:prstGeom prst="rect">
            <a:avLst/>
          </a:prstGeom>
        </p:spPr>
      </p:pic>
      <p:sp>
        <p:nvSpPr>
          <p:cNvPr id="20" name="TextBox 19">
            <a:extLst>
              <a:ext uri="{FF2B5EF4-FFF2-40B4-BE49-F238E27FC236}">
                <a16:creationId xmlns:a16="http://schemas.microsoft.com/office/drawing/2014/main" id="{77B0A39D-5535-4A73-A846-3FB6B0142683}"/>
              </a:ext>
            </a:extLst>
          </p:cNvPr>
          <p:cNvSpPr txBox="1"/>
          <p:nvPr/>
        </p:nvSpPr>
        <p:spPr>
          <a:xfrm>
            <a:off x="448709" y="176539"/>
            <a:ext cx="2624245" cy="523220"/>
          </a:xfrm>
          <a:prstGeom prst="rect">
            <a:avLst/>
          </a:prstGeom>
          <a:noFill/>
        </p:spPr>
        <p:txBody>
          <a:bodyPr wrap="none" rtlCol="0">
            <a:spAutoFit/>
          </a:bodyPr>
          <a:lstStyle/>
          <a:p>
            <a:r>
              <a:rPr lang="ru-RU" sz="2800" b="1" dirty="0">
                <a:solidFill>
                  <a:schemeClr val="bg1"/>
                </a:solidFill>
              </a:rPr>
              <a:t>Холм Квиринал</a:t>
            </a:r>
          </a:p>
        </p:txBody>
      </p:sp>
    </p:spTree>
    <p:extLst>
      <p:ext uri="{BB962C8B-B14F-4D97-AF65-F5344CB8AC3E}">
        <p14:creationId xmlns:p14="http://schemas.microsoft.com/office/powerpoint/2010/main" val="6707199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Рисунок 18" descr="Изображение выглядит как здание, внешний, небо, земля&#10;&#10;Автоматически созданное описание">
            <a:extLst>
              <a:ext uri="{FF2B5EF4-FFF2-40B4-BE49-F238E27FC236}">
                <a16:creationId xmlns:a16="http://schemas.microsoft.com/office/drawing/2014/main" id="{51FA76C5-47D4-4865-A002-F74FD40CA4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 y="-6235"/>
            <a:ext cx="3255403" cy="2505456"/>
          </a:xfrm>
          <a:custGeom>
            <a:avLst/>
            <a:gdLst>
              <a:gd name="connsiteX0" fmla="*/ 0 w 3255403"/>
              <a:gd name="connsiteY0" fmla="*/ 0 h 2505456"/>
              <a:gd name="connsiteX1" fmla="*/ 3255403 w 3255403"/>
              <a:gd name="connsiteY1" fmla="*/ 0 h 2505456"/>
              <a:gd name="connsiteX2" fmla="*/ 2094477 w 3255403"/>
              <a:gd name="connsiteY2" fmla="*/ 2505456 h 2505456"/>
              <a:gd name="connsiteX3" fmla="*/ 0 w 3255403"/>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255403" h="2505456">
                <a:moveTo>
                  <a:pt x="0" y="0"/>
                </a:moveTo>
                <a:lnTo>
                  <a:pt x="3255403" y="0"/>
                </a:lnTo>
                <a:lnTo>
                  <a:pt x="2094477" y="2505456"/>
                </a:lnTo>
                <a:lnTo>
                  <a:pt x="0" y="2505456"/>
                </a:lnTo>
                <a:close/>
              </a:path>
            </a:pathLst>
          </a:custGeom>
        </p:spPr>
      </p:pic>
      <p:pic>
        <p:nvPicPr>
          <p:cNvPr id="17" name="Рисунок 16" descr="Изображение выглядит как здание, небо, старый, внешний&#10;&#10;Автоматически созданное описание">
            <a:extLst>
              <a:ext uri="{FF2B5EF4-FFF2-40B4-BE49-F238E27FC236}">
                <a16:creationId xmlns:a16="http://schemas.microsoft.com/office/drawing/2014/main" id="{38D2BECA-D4BD-44D0-AF8D-B51B4D6537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81876" y="10"/>
            <a:ext cx="4810125" cy="2499211"/>
          </a:xfrm>
          <a:custGeom>
            <a:avLst/>
            <a:gdLst>
              <a:gd name="connsiteX0" fmla="*/ 1159248 w 4810125"/>
              <a:gd name="connsiteY0" fmla="*/ 0 h 2501837"/>
              <a:gd name="connsiteX1" fmla="*/ 4810125 w 4810125"/>
              <a:gd name="connsiteY1" fmla="*/ 0 h 2501837"/>
              <a:gd name="connsiteX2" fmla="*/ 4810125 w 4810125"/>
              <a:gd name="connsiteY2" fmla="*/ 2501837 h 2501837"/>
              <a:gd name="connsiteX3" fmla="*/ 0 w 4810125"/>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4810125" h="2501837">
                <a:moveTo>
                  <a:pt x="1159248" y="0"/>
                </a:moveTo>
                <a:lnTo>
                  <a:pt x="4810125" y="0"/>
                </a:lnTo>
                <a:lnTo>
                  <a:pt x="4810125" y="2501837"/>
                </a:lnTo>
                <a:lnTo>
                  <a:pt x="0" y="2501837"/>
                </a:lnTo>
                <a:close/>
              </a:path>
            </a:pathLst>
          </a:custGeom>
        </p:spPr>
      </p:pic>
      <p:pic>
        <p:nvPicPr>
          <p:cNvPr id="10" name="Рисунок 9" descr="Изображение выглядит как здание&#10;&#10;Автоматически созданное описание">
            <a:extLst>
              <a:ext uri="{FF2B5EF4-FFF2-40B4-BE49-F238E27FC236}">
                <a16:creationId xmlns:a16="http://schemas.microsoft.com/office/drawing/2014/main" id="{E6BAA9FB-EEA3-4FDA-B0F9-C42EACAB56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75537" y="-6235"/>
            <a:ext cx="3677817" cy="2505456"/>
          </a:xfrm>
          <a:custGeom>
            <a:avLst/>
            <a:gdLst>
              <a:gd name="connsiteX0" fmla="*/ 1160926 w 3677817"/>
              <a:gd name="connsiteY0" fmla="*/ 0 h 2505456"/>
              <a:gd name="connsiteX1" fmla="*/ 3677817 w 3677817"/>
              <a:gd name="connsiteY1" fmla="*/ 0 h 2505456"/>
              <a:gd name="connsiteX2" fmla="*/ 2516891 w 3677817"/>
              <a:gd name="connsiteY2" fmla="*/ 2505456 h 2505456"/>
              <a:gd name="connsiteX3" fmla="*/ 0 w 3677817"/>
              <a:gd name="connsiteY3" fmla="*/ 2505456 h 2505456"/>
            </a:gdLst>
            <a:ahLst/>
            <a:cxnLst>
              <a:cxn ang="0">
                <a:pos x="connsiteX0" y="connsiteY0"/>
              </a:cxn>
              <a:cxn ang="0">
                <a:pos x="connsiteX1" y="connsiteY1"/>
              </a:cxn>
              <a:cxn ang="0">
                <a:pos x="connsiteX2" y="connsiteY2"/>
              </a:cxn>
              <a:cxn ang="0">
                <a:pos x="connsiteX3" y="connsiteY3"/>
              </a:cxn>
            </a:cxnLst>
            <a:rect l="l" t="t" r="r" b="b"/>
            <a:pathLst>
              <a:path w="3677817" h="2505456">
                <a:moveTo>
                  <a:pt x="1160926" y="0"/>
                </a:moveTo>
                <a:lnTo>
                  <a:pt x="3677817" y="0"/>
                </a:lnTo>
                <a:lnTo>
                  <a:pt x="2516891" y="2505456"/>
                </a:lnTo>
                <a:lnTo>
                  <a:pt x="0" y="2505456"/>
                </a:lnTo>
                <a:close/>
              </a:path>
            </a:pathLst>
          </a:custGeom>
        </p:spPr>
      </p:pic>
      <p:pic>
        <p:nvPicPr>
          <p:cNvPr id="5" name="Рисунок 4">
            <a:extLst>
              <a:ext uri="{FF2B5EF4-FFF2-40B4-BE49-F238E27FC236}">
                <a16:creationId xmlns:a16="http://schemas.microsoft.com/office/drawing/2014/main" id="{D0A75877-A930-4566-8912-81224F4E4A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2" b="-2"/>
          <a:stretch/>
        </p:blipFill>
        <p:spPr>
          <a:xfrm>
            <a:off x="5353049" y="2660089"/>
            <a:ext cx="6838950" cy="4197911"/>
          </a:xfrm>
          <a:custGeom>
            <a:avLst/>
            <a:gdLst>
              <a:gd name="connsiteX0" fmla="*/ 1945141 w 6838950"/>
              <a:gd name="connsiteY0" fmla="*/ 0 h 4197911"/>
              <a:gd name="connsiteX1" fmla="*/ 1951364 w 6838950"/>
              <a:gd name="connsiteY1" fmla="*/ 0 h 4197911"/>
              <a:gd name="connsiteX2" fmla="*/ 3141155 w 6838950"/>
              <a:gd name="connsiteY2" fmla="*/ 0 h 4197911"/>
              <a:gd name="connsiteX3" fmla="*/ 4791200 w 6838950"/>
              <a:gd name="connsiteY3" fmla="*/ 0 h 4197911"/>
              <a:gd name="connsiteX4" fmla="*/ 6838950 w 6838950"/>
              <a:gd name="connsiteY4" fmla="*/ 0 h 4197911"/>
              <a:gd name="connsiteX5" fmla="*/ 6838950 w 6838950"/>
              <a:gd name="connsiteY5" fmla="*/ 4197911 h 4197911"/>
              <a:gd name="connsiteX6" fmla="*/ 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sp>
        <p:nvSpPr>
          <p:cNvPr id="26"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4D8AD23D-1895-4FAA-9F80-9E45774B0FAB}"/>
              </a:ext>
            </a:extLst>
          </p:cNvPr>
          <p:cNvSpPr txBox="1"/>
          <p:nvPr/>
        </p:nvSpPr>
        <p:spPr>
          <a:xfrm>
            <a:off x="276223" y="2774496"/>
            <a:ext cx="5076826" cy="3781425"/>
          </a:xfrm>
          <a:prstGeom prst="rect">
            <a:avLst/>
          </a:prstGeom>
        </p:spPr>
        <p:txBody>
          <a:bodyPr vert="horz" lIns="91440" tIns="45720" rIns="91440" bIns="45720" rtlCol="0" anchor="ctr">
            <a:normAutofit/>
          </a:bodyPr>
          <a:lstStyle/>
          <a:p>
            <a:pPr algn="ctr" defTabSz="914400">
              <a:lnSpc>
                <a:spcPct val="90000"/>
              </a:lnSpc>
              <a:spcAft>
                <a:spcPts val="600"/>
              </a:spcAft>
            </a:pPr>
            <a:r>
              <a:rPr lang="ru-RU" sz="1200" b="1" dirty="0">
                <a:solidFill>
                  <a:srgbClr val="FFFFFF"/>
                </a:solidFill>
              </a:rPr>
              <a:t>Холм </a:t>
            </a:r>
            <a:r>
              <a:rPr lang="ru-RU" sz="1200" b="1" dirty="0" err="1">
                <a:solidFill>
                  <a:srgbClr val="FFFFFF"/>
                </a:solidFill>
              </a:rPr>
              <a:t>Виминал</a:t>
            </a:r>
            <a:r>
              <a:rPr lang="ru-RU" sz="1200" b="1" dirty="0">
                <a:solidFill>
                  <a:srgbClr val="FFFFFF"/>
                </a:solidFill>
              </a:rPr>
              <a:t> </a:t>
            </a:r>
            <a:endParaRPr lang="ru-RU" sz="1200" dirty="0">
              <a:solidFill>
                <a:srgbClr val="FFFFFF"/>
              </a:solidFill>
            </a:endParaRPr>
          </a:p>
          <a:p>
            <a:pPr algn="just" defTabSz="914400">
              <a:lnSpc>
                <a:spcPct val="90000"/>
              </a:lnSpc>
              <a:spcAft>
                <a:spcPts val="600"/>
              </a:spcAft>
            </a:pPr>
            <a:r>
              <a:rPr lang="ru-RU" sz="900" dirty="0">
                <a:solidFill>
                  <a:srgbClr val="FFFFFF"/>
                </a:solidFill>
              </a:rPr>
              <a:t>Название возвышенности переводится как «ивовый холм», потому что его склоны были сплошь покрыты этими деревьями. Изначально его населяли сабиняне. В состав Вечного города Квиринал и </a:t>
            </a:r>
            <a:r>
              <a:rPr lang="ru-RU" sz="900" dirty="0" err="1">
                <a:solidFill>
                  <a:srgbClr val="FFFFFF"/>
                </a:solidFill>
              </a:rPr>
              <a:t>Виминал</a:t>
            </a:r>
            <a:r>
              <a:rPr lang="ru-RU" sz="900" dirty="0">
                <a:solidFill>
                  <a:srgbClr val="FFFFFF"/>
                </a:solidFill>
              </a:rPr>
              <a:t> вошли одновременно после похищения римлянами девушек. В период существования Империи эта территория была в основном застроена жилыми домами, где обитали выходцы из низшего класса. </a:t>
            </a:r>
          </a:p>
          <a:p>
            <a:pPr algn="just" defTabSz="914400">
              <a:lnSpc>
                <a:spcPct val="90000"/>
              </a:lnSpc>
              <a:spcAft>
                <a:spcPts val="600"/>
              </a:spcAft>
            </a:pPr>
            <a:r>
              <a:rPr lang="ru-RU" sz="900" dirty="0">
                <a:solidFill>
                  <a:srgbClr val="FFFFFF"/>
                </a:solidFill>
              </a:rPr>
              <a:t>Тут же находились и знаменитые древнеримские бани – Термы Диоклетиана. Они одновременно могли вместить 3200 человек. На территории термы также произрастали прекрасные сады, били чудесные фонтаны, а также располагалась библиотека. Кроме того, </a:t>
            </a:r>
            <a:r>
              <a:rPr lang="ru-RU" sz="900" dirty="0" err="1">
                <a:solidFill>
                  <a:srgbClr val="FFFFFF"/>
                </a:solidFill>
              </a:rPr>
              <a:t>Виминал</a:t>
            </a:r>
            <a:r>
              <a:rPr lang="ru-RU" sz="900" dirty="0">
                <a:solidFill>
                  <a:srgbClr val="FFFFFF"/>
                </a:solidFill>
              </a:rPr>
              <a:t> был тем местом, где жили преторианцы, выполнявшие функции личной гвардии правителя Рима. </a:t>
            </a:r>
          </a:p>
          <a:p>
            <a:pPr algn="ctr" defTabSz="914400">
              <a:lnSpc>
                <a:spcPct val="90000"/>
              </a:lnSpc>
              <a:spcAft>
                <a:spcPts val="600"/>
              </a:spcAft>
            </a:pPr>
            <a:r>
              <a:rPr lang="ru-RU" sz="1200" b="1" dirty="0">
                <a:solidFill>
                  <a:srgbClr val="FFFFFF"/>
                </a:solidFill>
              </a:rPr>
              <a:t>Холм </a:t>
            </a:r>
            <a:r>
              <a:rPr lang="ru-RU" sz="1200" b="1" dirty="0" err="1">
                <a:solidFill>
                  <a:srgbClr val="FFFFFF"/>
                </a:solidFill>
              </a:rPr>
              <a:t>Целий</a:t>
            </a:r>
            <a:r>
              <a:rPr lang="ru-RU" sz="1200" b="1" dirty="0">
                <a:solidFill>
                  <a:srgbClr val="FFFFFF"/>
                </a:solidFill>
              </a:rPr>
              <a:t> </a:t>
            </a:r>
            <a:endParaRPr lang="ru-RU" sz="1200" dirty="0">
              <a:solidFill>
                <a:srgbClr val="FFFFFF"/>
              </a:solidFill>
            </a:endParaRPr>
          </a:p>
          <a:p>
            <a:pPr algn="just" defTabSz="914400">
              <a:lnSpc>
                <a:spcPct val="90000"/>
              </a:lnSpc>
              <a:spcAft>
                <a:spcPts val="600"/>
              </a:spcAft>
            </a:pPr>
            <a:r>
              <a:rPr lang="ru-RU" sz="900" dirty="0">
                <a:solidFill>
                  <a:srgbClr val="FFFFFF"/>
                </a:solidFill>
              </a:rPr>
              <a:t>Изначально Древний Рим заселялся неравномерно - эта местность застраивалась одной из последних. </a:t>
            </a:r>
            <a:r>
              <a:rPr lang="ru-RU" sz="900" dirty="0" err="1">
                <a:solidFill>
                  <a:srgbClr val="FFFFFF"/>
                </a:solidFill>
              </a:rPr>
              <a:t>Целий</a:t>
            </a:r>
            <a:r>
              <a:rPr lang="ru-RU" sz="900" dirty="0">
                <a:solidFill>
                  <a:srgbClr val="FFFFFF"/>
                </a:solidFill>
              </a:rPr>
              <a:t> был назван в честь этруска </a:t>
            </a:r>
            <a:r>
              <a:rPr lang="ru-RU" sz="900" dirty="0" err="1">
                <a:solidFill>
                  <a:srgbClr val="FFFFFF"/>
                </a:solidFill>
              </a:rPr>
              <a:t>Целеса</a:t>
            </a:r>
            <a:r>
              <a:rPr lang="ru-RU" sz="900" dirty="0">
                <a:solidFill>
                  <a:srgbClr val="FFFFFF"/>
                </a:solidFill>
              </a:rPr>
              <a:t> </a:t>
            </a:r>
            <a:r>
              <a:rPr lang="ru-RU" sz="900" dirty="0" err="1">
                <a:solidFill>
                  <a:srgbClr val="FFFFFF"/>
                </a:solidFill>
              </a:rPr>
              <a:t>Вибенны</a:t>
            </a:r>
            <a:r>
              <a:rPr lang="ru-RU" sz="900" dirty="0">
                <a:solidFill>
                  <a:srgbClr val="FFFFFF"/>
                </a:solidFill>
              </a:rPr>
              <a:t>. Он считался родоначальником римских плебеев, поэтому здешние земли населялись исключительно его потомками. Только в I веке сюда потянулась знать. Главным культовым сооружением на холме был храм, посвященный Божественному Клавдию.</a:t>
            </a:r>
          </a:p>
          <a:p>
            <a:pPr algn="ctr" defTabSz="914400">
              <a:lnSpc>
                <a:spcPct val="90000"/>
              </a:lnSpc>
              <a:spcAft>
                <a:spcPts val="600"/>
              </a:spcAft>
            </a:pPr>
            <a:r>
              <a:rPr lang="ru-RU" sz="1200" b="1" dirty="0">
                <a:solidFill>
                  <a:srgbClr val="FFFFFF"/>
                </a:solidFill>
              </a:rPr>
              <a:t>Холм </a:t>
            </a:r>
            <a:r>
              <a:rPr lang="ru-RU" sz="1200" b="1" dirty="0" err="1">
                <a:solidFill>
                  <a:srgbClr val="FFFFFF"/>
                </a:solidFill>
              </a:rPr>
              <a:t>Авентин</a:t>
            </a:r>
            <a:r>
              <a:rPr lang="ru-RU" sz="1200" b="1" dirty="0">
                <a:solidFill>
                  <a:srgbClr val="FFFFFF"/>
                </a:solidFill>
              </a:rPr>
              <a:t> </a:t>
            </a:r>
            <a:endParaRPr lang="ru-RU" sz="1200" dirty="0">
              <a:solidFill>
                <a:srgbClr val="FFFFFF"/>
              </a:solidFill>
            </a:endParaRPr>
          </a:p>
          <a:p>
            <a:pPr algn="just" defTabSz="914400">
              <a:lnSpc>
                <a:spcPct val="90000"/>
              </a:lnSpc>
              <a:spcAft>
                <a:spcPts val="600"/>
              </a:spcAft>
            </a:pPr>
            <a:r>
              <a:rPr lang="ru-RU" sz="900" dirty="0">
                <a:solidFill>
                  <a:srgbClr val="FFFFFF"/>
                </a:solidFill>
              </a:rPr>
              <a:t>Назван в честь царя </a:t>
            </a:r>
            <a:r>
              <a:rPr lang="ru-RU" sz="900" dirty="0" err="1">
                <a:solidFill>
                  <a:srgbClr val="FFFFFF"/>
                </a:solidFill>
              </a:rPr>
              <a:t>Авентина</a:t>
            </a:r>
            <a:r>
              <a:rPr lang="ru-RU" sz="900" dirty="0">
                <a:solidFill>
                  <a:srgbClr val="FFFFFF"/>
                </a:solidFill>
              </a:rPr>
              <a:t> Сильвия, который правил после Ромула. Во времена Республики холм был густо застроен различными сооружениями. В основном здесь проживали рабы и плебеи. Но уже в эпоху существования Империи этот район стали обживать богачи и аристократы. Император Аврелиан, правивший в III веке, сумел всего за 4 года воздвигнуть стену, которая охватила все семь холмов Древнего Рима. Ее протяженность составила 19 км, высота – 8 м, а толщина – 3,4 м. В стене имелось 383 башни и 18 ворот. Когда Рим захватывали готы, она сильно пострадала и была частично разобрана. Однако в эпоху Возрождения стену отреставрировали, и она неплохо сохранилась и до наших дней.</a:t>
            </a:r>
          </a:p>
        </p:txBody>
      </p:sp>
      <p:pic>
        <p:nvPicPr>
          <p:cNvPr id="13" name="Рисунок 12" descr="Изображение выглядит как здание, кирпич, земля, камень&#10;&#10;Автоматически созданное описание">
            <a:extLst>
              <a:ext uri="{FF2B5EF4-FFF2-40B4-BE49-F238E27FC236}">
                <a16:creationId xmlns:a16="http://schemas.microsoft.com/office/drawing/2014/main" id="{D957DC26-D8D5-44FC-AD21-20F4B01903F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268501" y="10"/>
            <a:ext cx="3393943" cy="2502833"/>
          </a:xfrm>
          <a:custGeom>
            <a:avLst/>
            <a:gdLst>
              <a:gd name="connsiteX0" fmla="*/ 1159715 w 3393943"/>
              <a:gd name="connsiteY0" fmla="*/ 0 h 2502843"/>
              <a:gd name="connsiteX1" fmla="*/ 3393943 w 3393943"/>
              <a:gd name="connsiteY1" fmla="*/ 0 h 2502843"/>
              <a:gd name="connsiteX2" fmla="*/ 2234228 w 3393943"/>
              <a:gd name="connsiteY2" fmla="*/ 2502843 h 2502843"/>
              <a:gd name="connsiteX3" fmla="*/ 0 w 3393943"/>
              <a:gd name="connsiteY3" fmla="*/ 2502843 h 2502843"/>
            </a:gdLst>
            <a:ahLst/>
            <a:cxnLst>
              <a:cxn ang="0">
                <a:pos x="connsiteX0" y="connsiteY0"/>
              </a:cxn>
              <a:cxn ang="0">
                <a:pos x="connsiteX1" y="connsiteY1"/>
              </a:cxn>
              <a:cxn ang="0">
                <a:pos x="connsiteX2" y="connsiteY2"/>
              </a:cxn>
              <a:cxn ang="0">
                <a:pos x="connsiteX3" y="connsiteY3"/>
              </a:cxn>
            </a:cxnLst>
            <a:rect l="l" t="t" r="r" b="b"/>
            <a:pathLst>
              <a:path w="3393943" h="2502843">
                <a:moveTo>
                  <a:pt x="1159715" y="0"/>
                </a:moveTo>
                <a:lnTo>
                  <a:pt x="3393943" y="0"/>
                </a:lnTo>
                <a:lnTo>
                  <a:pt x="2234228" y="2502843"/>
                </a:lnTo>
                <a:lnTo>
                  <a:pt x="0" y="2502843"/>
                </a:lnTo>
                <a:close/>
              </a:path>
            </a:pathLst>
          </a:custGeom>
        </p:spPr>
      </p:pic>
      <p:sp>
        <p:nvSpPr>
          <p:cNvPr id="20" name="TextBox 19">
            <a:extLst>
              <a:ext uri="{FF2B5EF4-FFF2-40B4-BE49-F238E27FC236}">
                <a16:creationId xmlns:a16="http://schemas.microsoft.com/office/drawing/2014/main" id="{EEB6C917-67B2-4024-A398-77FF08E513FB}"/>
              </a:ext>
            </a:extLst>
          </p:cNvPr>
          <p:cNvSpPr txBox="1"/>
          <p:nvPr/>
        </p:nvSpPr>
        <p:spPr>
          <a:xfrm>
            <a:off x="9141550" y="2222222"/>
            <a:ext cx="3050450" cy="276999"/>
          </a:xfrm>
          <a:prstGeom prst="rect">
            <a:avLst/>
          </a:prstGeom>
          <a:noFill/>
        </p:spPr>
        <p:txBody>
          <a:bodyPr wrap="none" rtlCol="0">
            <a:spAutoFit/>
          </a:bodyPr>
          <a:lstStyle/>
          <a:p>
            <a:r>
              <a:rPr lang="ru-RU" sz="1200" b="1" dirty="0" err="1">
                <a:solidFill>
                  <a:schemeClr val="bg1"/>
                </a:solidFill>
                <a:highlight>
                  <a:srgbClr val="FFFF00"/>
                </a:highlight>
              </a:rPr>
              <a:t>Инсулы</a:t>
            </a:r>
            <a:r>
              <a:rPr lang="ru-RU" sz="1200" b="1" dirty="0">
                <a:solidFill>
                  <a:schemeClr val="bg1"/>
                </a:solidFill>
                <a:highlight>
                  <a:srgbClr val="FFFF00"/>
                </a:highlight>
              </a:rPr>
              <a:t> – многоэтажные дома для бедных</a:t>
            </a:r>
          </a:p>
        </p:txBody>
      </p:sp>
      <p:sp>
        <p:nvSpPr>
          <p:cNvPr id="23" name="TextBox 22">
            <a:extLst>
              <a:ext uri="{FF2B5EF4-FFF2-40B4-BE49-F238E27FC236}">
                <a16:creationId xmlns:a16="http://schemas.microsoft.com/office/drawing/2014/main" id="{695F6AB1-42FF-44EE-BEFC-CBC46CB2C8EC}"/>
              </a:ext>
            </a:extLst>
          </p:cNvPr>
          <p:cNvSpPr txBox="1"/>
          <p:nvPr/>
        </p:nvSpPr>
        <p:spPr>
          <a:xfrm>
            <a:off x="10526466" y="6464459"/>
            <a:ext cx="1545551" cy="276999"/>
          </a:xfrm>
          <a:prstGeom prst="rect">
            <a:avLst/>
          </a:prstGeom>
          <a:noFill/>
        </p:spPr>
        <p:txBody>
          <a:bodyPr wrap="none" rtlCol="0">
            <a:spAutoFit/>
          </a:bodyPr>
          <a:lstStyle/>
          <a:p>
            <a:r>
              <a:rPr lang="ru-RU" sz="1200" b="1" dirty="0">
                <a:solidFill>
                  <a:schemeClr val="bg1"/>
                </a:solidFill>
                <a:highlight>
                  <a:srgbClr val="FFFF00"/>
                </a:highlight>
              </a:rPr>
              <a:t>Термы Диоклетиана</a:t>
            </a:r>
          </a:p>
        </p:txBody>
      </p:sp>
    </p:spTree>
    <p:extLst>
      <p:ext uri="{BB962C8B-B14F-4D97-AF65-F5344CB8AC3E}">
        <p14:creationId xmlns:p14="http://schemas.microsoft.com/office/powerpoint/2010/main" val="236180957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BC0E90-1F3E-4F29-904C-2E540E3D49EF}"/>
              </a:ext>
            </a:extLst>
          </p:cNvPr>
          <p:cNvSpPr txBox="1"/>
          <p:nvPr/>
        </p:nvSpPr>
        <p:spPr>
          <a:xfrm>
            <a:off x="8017254" y="525439"/>
            <a:ext cx="3721900" cy="54571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ru-RU" sz="2400" b="1" kern="1200" dirty="0">
                <a:solidFill>
                  <a:schemeClr val="tx1"/>
                </a:solidFill>
                <a:latin typeface="+mj-lt"/>
                <a:ea typeface="+mj-ea"/>
                <a:cs typeface="+mj-cs"/>
              </a:rPr>
              <a:t>Низины между холмами</a:t>
            </a:r>
            <a:endParaRPr lang="ru-RU" sz="2400" kern="1200" dirty="0">
              <a:solidFill>
                <a:schemeClr val="tx1"/>
              </a:solidFill>
              <a:latin typeface="+mj-lt"/>
              <a:ea typeface="+mj-ea"/>
              <a:cs typeface="+mj-cs"/>
            </a:endParaRPr>
          </a:p>
        </p:txBody>
      </p:sp>
      <p:pic>
        <p:nvPicPr>
          <p:cNvPr id="19" name="Рисунок 18">
            <a:extLst>
              <a:ext uri="{FF2B5EF4-FFF2-40B4-BE49-F238E27FC236}">
                <a16:creationId xmlns:a16="http://schemas.microsoft.com/office/drawing/2014/main" id="{3A06EFF7-74B2-4C2F-ACE7-30631E4B7B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123" b="-28603"/>
          <a:stretch/>
        </p:blipFill>
        <p:spPr>
          <a:xfrm>
            <a:off x="-3717" y="100582"/>
            <a:ext cx="4613982" cy="4515954"/>
          </a:xfrm>
          <a:prstGeom prst="rect">
            <a:avLst/>
          </a:prstGeom>
        </p:spPr>
      </p:pic>
      <p:pic>
        <p:nvPicPr>
          <p:cNvPr id="13" name="Рисунок 12" descr="Изображение выглядит как здание, небо&#10;&#10;Автоматически созданное описание">
            <a:extLst>
              <a:ext uri="{FF2B5EF4-FFF2-40B4-BE49-F238E27FC236}">
                <a16:creationId xmlns:a16="http://schemas.microsoft.com/office/drawing/2014/main" id="{FD75BDDB-C967-4B6B-89C3-092B6FA7EA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4705442" y="-1"/>
            <a:ext cx="2829214" cy="2183054"/>
          </a:xfrm>
          <a:prstGeom prst="rect">
            <a:avLst/>
          </a:prstGeom>
        </p:spPr>
      </p:pic>
      <p:pic>
        <p:nvPicPr>
          <p:cNvPr id="5" name="Рисунок 4">
            <a:extLst>
              <a:ext uri="{FF2B5EF4-FFF2-40B4-BE49-F238E27FC236}">
                <a16:creationId xmlns:a16="http://schemas.microsoft.com/office/drawing/2014/main" id="{9AA3927F-E45C-4BA2-8237-6A0ECA250A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05442" y="2274491"/>
            <a:ext cx="2825496" cy="2241463"/>
          </a:xfrm>
          <a:prstGeom prst="rect">
            <a:avLst/>
          </a:prstGeom>
        </p:spPr>
      </p:pic>
      <p:pic>
        <p:nvPicPr>
          <p:cNvPr id="10" name="Рисунок 9" descr="Изображение выглядит как здание, внешний, небо, земля&#10;&#10;Автоматически созданное описание">
            <a:extLst>
              <a:ext uri="{FF2B5EF4-FFF2-40B4-BE49-F238E27FC236}">
                <a16:creationId xmlns:a16="http://schemas.microsoft.com/office/drawing/2014/main" id="{43C2FDBE-A56F-414D-8299-0FEBA2DBBB6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5"/>
          <a:stretch/>
        </p:blipFill>
        <p:spPr>
          <a:xfrm>
            <a:off x="-3717" y="4616536"/>
            <a:ext cx="2829212" cy="2241464"/>
          </a:xfrm>
          <a:prstGeom prst="rect">
            <a:avLst/>
          </a:prstGeom>
        </p:spPr>
      </p:pic>
      <p:pic>
        <p:nvPicPr>
          <p:cNvPr id="17" name="Рисунок 16" descr="Изображение выглядит как небо, здание, внешний&#10;&#10;Автоматически созданное описание">
            <a:extLst>
              <a:ext uri="{FF2B5EF4-FFF2-40B4-BE49-F238E27FC236}">
                <a16:creationId xmlns:a16="http://schemas.microsoft.com/office/drawing/2014/main" id="{9615DFFC-71E6-4B14-A87A-262EC810D3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13221" y="4607393"/>
            <a:ext cx="4614002" cy="2250607"/>
          </a:xfrm>
          <a:prstGeom prst="rect">
            <a:avLst/>
          </a:prstGeom>
        </p:spPr>
      </p:pic>
      <p:sp>
        <p:nvSpPr>
          <p:cNvPr id="7" name="TextBox 6">
            <a:extLst>
              <a:ext uri="{FF2B5EF4-FFF2-40B4-BE49-F238E27FC236}">
                <a16:creationId xmlns:a16="http://schemas.microsoft.com/office/drawing/2014/main" id="{4D8AD23D-1895-4FAA-9F80-9E45774B0FAB}"/>
              </a:ext>
            </a:extLst>
          </p:cNvPr>
          <p:cNvSpPr txBox="1"/>
          <p:nvPr/>
        </p:nvSpPr>
        <p:spPr>
          <a:xfrm>
            <a:off x="8017254" y="1140822"/>
            <a:ext cx="3336546" cy="5477691"/>
          </a:xfrm>
          <a:prstGeom prst="rect">
            <a:avLst/>
          </a:prstGeom>
        </p:spPr>
        <p:txBody>
          <a:bodyPr vert="horz" lIns="91440" tIns="45720" rIns="91440" bIns="45720" rtlCol="0">
            <a:normAutofit/>
          </a:bodyPr>
          <a:lstStyle/>
          <a:p>
            <a:pPr algn="just" defTabSz="914400">
              <a:lnSpc>
                <a:spcPct val="90000"/>
              </a:lnSpc>
              <a:spcAft>
                <a:spcPts val="600"/>
              </a:spcAft>
            </a:pPr>
            <a:r>
              <a:rPr lang="ru-RU" sz="900" dirty="0"/>
              <a:t>Если спуститься с холмов, то в низинах между </a:t>
            </a:r>
            <a:r>
              <a:rPr lang="ru-RU" sz="900" dirty="0" err="1"/>
              <a:t>Авентином</a:t>
            </a:r>
            <a:r>
              <a:rPr lang="ru-RU" sz="900" dirty="0"/>
              <a:t> и Палатином можно было насладиться самым большим сооружением в Древнем Риме – Большим Цирком (</a:t>
            </a:r>
            <a:r>
              <a:rPr lang="ru-RU" sz="900" dirty="0" err="1"/>
              <a:t>Circus</a:t>
            </a:r>
            <a:r>
              <a:rPr lang="ru-RU" sz="900" dirty="0"/>
              <a:t> </a:t>
            </a:r>
            <a:r>
              <a:rPr lang="ru-RU" sz="900" dirty="0" err="1"/>
              <a:t>Maximus</a:t>
            </a:r>
            <a:r>
              <a:rPr lang="ru-RU" sz="900" dirty="0"/>
              <a:t>). Это огромный ипподром, размерами 600 на 150 метров, предназначалась для одних из самых зрелищных развлечений Древнего Рима – гонки колесниц. Представьте себе, что в Большом цирке могло разместиться 250 тысяч зрителей.</a:t>
            </a:r>
          </a:p>
          <a:p>
            <a:pPr algn="just" defTabSz="914400">
              <a:lnSpc>
                <a:spcPct val="90000"/>
              </a:lnSpc>
              <a:spcAft>
                <a:spcPts val="600"/>
              </a:spcAft>
            </a:pPr>
            <a:r>
              <a:rPr lang="ru-RU" sz="900" dirty="0"/>
              <a:t>Еще одним колоссальным сооружением, расположенным в ложбине между </a:t>
            </a:r>
            <a:r>
              <a:rPr lang="ru-RU" sz="900" dirty="0" err="1"/>
              <a:t>Эсквилинским</a:t>
            </a:r>
            <a:r>
              <a:rPr lang="ru-RU" sz="900" dirty="0"/>
              <a:t>, Палатинским и </a:t>
            </a:r>
            <a:r>
              <a:rPr lang="ru-RU" sz="900" dirty="0" err="1"/>
              <a:t>Целиевским</a:t>
            </a:r>
            <a:r>
              <a:rPr lang="ru-RU" sz="900" dirty="0"/>
              <a:t> холмами, является амфитеатр Флавиев или Колизей. Строительство самого большого амфитеатра всего античного мира, вместимостью свыше 50 тыс. человек, велось на протяжении восьми лет, как коллективное сооружение императоров династии Флавиев. Его начали строить в 72 году н. э. при императоре Веспасиане, а в 80 году н. э. амфитеатр был освящён императором Титом. Долгое время Колизей был для жителей Рима и приезжих главным местом увеселительных зрелищ, таких, как бои гладиаторов, звериные травли и даже морские сражения.</a:t>
            </a:r>
          </a:p>
          <a:p>
            <a:pPr algn="just" defTabSz="914400">
              <a:lnSpc>
                <a:spcPct val="90000"/>
              </a:lnSpc>
              <a:spcAft>
                <a:spcPts val="600"/>
              </a:spcAft>
            </a:pPr>
            <a:r>
              <a:rPr lang="ru-RU" sz="900" dirty="0"/>
              <a:t>Но самой важной достопримечательностью Древнего Рима был комплекс площадей и сооружений, называемых Римским форумом и Императорскими Форумами. Первоначально на римском форуме размещался рынок, но потом на нем стали проводить Народные собрания и форум приобрел важное политическое значение. В период Республики форум стал центром политической, религиозной и экономической жизни Рима. Сюда вели триумфальные арки императоров Тита, </a:t>
            </a:r>
            <a:r>
              <a:rPr lang="ru-RU" sz="900" dirty="0" err="1"/>
              <a:t>Септимия</a:t>
            </a:r>
            <a:r>
              <a:rPr lang="ru-RU" sz="900" dirty="0"/>
              <a:t> Севера, Тиберия, здесь строили самые красивые храмы и базилики – храмы Сатурна, Весты, Венеры и Ромы, Цезаря, Веспасиана и др. Форум был украшен многочисленными статуями и монументами, восхваляющими представителей политической элиты Рима.</a:t>
            </a:r>
          </a:p>
          <a:p>
            <a:pPr algn="just" defTabSz="914400">
              <a:lnSpc>
                <a:spcPct val="90000"/>
              </a:lnSpc>
              <a:spcAft>
                <a:spcPts val="600"/>
              </a:spcAft>
            </a:pPr>
            <a:r>
              <a:rPr lang="ru-RU" sz="900" dirty="0"/>
              <a:t>В период ранней Римской империи форум существенно расширился за счет добавления к нему императорских форумов Цезаря, Августа, Веспасиана, Нервы и Траяна. Этот ансамбль площадей и архитектурных сооружении стал настоящим украшением города и символом имперской власти.</a:t>
            </a:r>
          </a:p>
        </p:txBody>
      </p:sp>
      <p:sp>
        <p:nvSpPr>
          <p:cNvPr id="20" name="TextBox 19">
            <a:extLst>
              <a:ext uri="{FF2B5EF4-FFF2-40B4-BE49-F238E27FC236}">
                <a16:creationId xmlns:a16="http://schemas.microsoft.com/office/drawing/2014/main" id="{2C3554D3-2DBA-4A6D-8435-D0F2D5D82CA6}"/>
              </a:ext>
            </a:extLst>
          </p:cNvPr>
          <p:cNvSpPr txBox="1"/>
          <p:nvPr/>
        </p:nvSpPr>
        <p:spPr>
          <a:xfrm>
            <a:off x="1211308" y="3152001"/>
            <a:ext cx="742511" cy="276999"/>
          </a:xfrm>
          <a:prstGeom prst="rect">
            <a:avLst/>
          </a:prstGeom>
          <a:noFill/>
        </p:spPr>
        <p:txBody>
          <a:bodyPr wrap="none" rtlCol="0">
            <a:spAutoFit/>
          </a:bodyPr>
          <a:lstStyle/>
          <a:p>
            <a:r>
              <a:rPr lang="ru-RU" sz="1200" b="1" dirty="0"/>
              <a:t>Колизей</a:t>
            </a:r>
          </a:p>
        </p:txBody>
      </p:sp>
      <p:sp>
        <p:nvSpPr>
          <p:cNvPr id="21" name="TextBox 20">
            <a:extLst>
              <a:ext uri="{FF2B5EF4-FFF2-40B4-BE49-F238E27FC236}">
                <a16:creationId xmlns:a16="http://schemas.microsoft.com/office/drawing/2014/main" id="{C68A9406-D962-4614-8F0A-C96E8AA6A594}"/>
              </a:ext>
            </a:extLst>
          </p:cNvPr>
          <p:cNvSpPr txBox="1"/>
          <p:nvPr/>
        </p:nvSpPr>
        <p:spPr>
          <a:xfrm>
            <a:off x="95689" y="4284674"/>
            <a:ext cx="1254574" cy="276999"/>
          </a:xfrm>
          <a:prstGeom prst="rect">
            <a:avLst/>
          </a:prstGeom>
          <a:noFill/>
        </p:spPr>
        <p:txBody>
          <a:bodyPr wrap="none" rtlCol="0">
            <a:spAutoFit/>
          </a:bodyPr>
          <a:lstStyle/>
          <a:p>
            <a:r>
              <a:rPr lang="ru-RU" sz="1200" b="1" dirty="0"/>
              <a:t>Римский форум</a:t>
            </a:r>
          </a:p>
        </p:txBody>
      </p:sp>
      <p:sp>
        <p:nvSpPr>
          <p:cNvPr id="22" name="TextBox 21">
            <a:extLst>
              <a:ext uri="{FF2B5EF4-FFF2-40B4-BE49-F238E27FC236}">
                <a16:creationId xmlns:a16="http://schemas.microsoft.com/office/drawing/2014/main" id="{E0347004-4CAE-4389-A627-18EC4523952E}"/>
              </a:ext>
            </a:extLst>
          </p:cNvPr>
          <p:cNvSpPr txBox="1"/>
          <p:nvPr/>
        </p:nvSpPr>
        <p:spPr>
          <a:xfrm>
            <a:off x="5796749" y="6482500"/>
            <a:ext cx="1730474" cy="276999"/>
          </a:xfrm>
          <a:prstGeom prst="rect">
            <a:avLst/>
          </a:prstGeom>
          <a:noFill/>
        </p:spPr>
        <p:txBody>
          <a:bodyPr wrap="none" rtlCol="0">
            <a:spAutoFit/>
          </a:bodyPr>
          <a:lstStyle/>
          <a:p>
            <a:r>
              <a:rPr lang="ru-RU" sz="1200" b="1" dirty="0"/>
              <a:t>Императорский форум</a:t>
            </a:r>
          </a:p>
        </p:txBody>
      </p:sp>
      <p:sp>
        <p:nvSpPr>
          <p:cNvPr id="23" name="TextBox 22">
            <a:extLst>
              <a:ext uri="{FF2B5EF4-FFF2-40B4-BE49-F238E27FC236}">
                <a16:creationId xmlns:a16="http://schemas.microsoft.com/office/drawing/2014/main" id="{AAEA1AF5-4845-4A00-8939-DB4F1156758B}"/>
              </a:ext>
            </a:extLst>
          </p:cNvPr>
          <p:cNvSpPr txBox="1"/>
          <p:nvPr/>
        </p:nvSpPr>
        <p:spPr>
          <a:xfrm>
            <a:off x="3363600" y="3684956"/>
            <a:ext cx="1341842" cy="830997"/>
          </a:xfrm>
          <a:prstGeom prst="rect">
            <a:avLst/>
          </a:prstGeom>
          <a:noFill/>
        </p:spPr>
        <p:txBody>
          <a:bodyPr wrap="none" rtlCol="0">
            <a:spAutoFit/>
          </a:bodyPr>
          <a:lstStyle/>
          <a:p>
            <a:r>
              <a:rPr lang="ru-RU" sz="1200" b="1" dirty="0"/>
              <a:t>Колизей,</a:t>
            </a:r>
          </a:p>
          <a:p>
            <a:r>
              <a:rPr lang="ru-RU" sz="1200" b="1" dirty="0"/>
              <a:t>римский форум</a:t>
            </a:r>
          </a:p>
          <a:p>
            <a:r>
              <a:rPr lang="ru-RU" sz="1200" b="1" dirty="0"/>
              <a:t>и императорские</a:t>
            </a:r>
          </a:p>
          <a:p>
            <a:r>
              <a:rPr lang="ru-RU" sz="1200" b="1" dirty="0"/>
              <a:t>форумы</a:t>
            </a:r>
          </a:p>
        </p:txBody>
      </p:sp>
      <p:sp>
        <p:nvSpPr>
          <p:cNvPr id="24" name="TextBox 23">
            <a:extLst>
              <a:ext uri="{FF2B5EF4-FFF2-40B4-BE49-F238E27FC236}">
                <a16:creationId xmlns:a16="http://schemas.microsoft.com/office/drawing/2014/main" id="{C176BABE-065C-4B62-AB63-EFEB3D1C3BAD}"/>
              </a:ext>
            </a:extLst>
          </p:cNvPr>
          <p:cNvSpPr txBox="1"/>
          <p:nvPr/>
        </p:nvSpPr>
        <p:spPr>
          <a:xfrm>
            <a:off x="4798520" y="30946"/>
            <a:ext cx="1156663" cy="276999"/>
          </a:xfrm>
          <a:prstGeom prst="rect">
            <a:avLst/>
          </a:prstGeom>
          <a:noFill/>
        </p:spPr>
        <p:txBody>
          <a:bodyPr wrap="none" rtlCol="0">
            <a:spAutoFit/>
          </a:bodyPr>
          <a:lstStyle/>
          <a:p>
            <a:r>
              <a:rPr lang="ru-RU" sz="1200" b="1" dirty="0">
                <a:solidFill>
                  <a:schemeClr val="bg1"/>
                </a:solidFill>
              </a:rPr>
              <a:t>Большой цирк</a:t>
            </a:r>
          </a:p>
        </p:txBody>
      </p:sp>
    </p:spTree>
    <p:extLst>
      <p:ext uri="{BB962C8B-B14F-4D97-AF65-F5344CB8AC3E}">
        <p14:creationId xmlns:p14="http://schemas.microsoft.com/office/powerpoint/2010/main" val="3333227736"/>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1738</Words>
  <PresentationFormat>Широкоэкранный</PresentationFormat>
  <Paragraphs>52</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2019-04-05T17:23:07Z</dcterms:created>
  <dcterms:modified xsi:type="dcterms:W3CDTF">2019-04-05T17:29:08Z</dcterms:modified>
</cp:coreProperties>
</file>